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Layouts/slideLayout3.xml" ContentType="application/vnd.openxmlformats-officedocument.presentationml.slideLayout+xml"/>
  <Default Extension="jpeg" ContentType="image/jpeg"/>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7"/>
  </p:notesMasterIdLst>
  <p:sldIdLst>
    <p:sldId id="825" r:id="rId2"/>
    <p:sldId id="999" r:id="rId3"/>
    <p:sldId id="1925" r:id="rId4"/>
    <p:sldId id="1926" r:id="rId5"/>
    <p:sldId id="1927" r:id="rId6"/>
    <p:sldId id="1928" r:id="rId7"/>
    <p:sldId id="1929" r:id="rId8"/>
    <p:sldId id="1930" r:id="rId9"/>
    <p:sldId id="1931" r:id="rId10"/>
    <p:sldId id="1932" r:id="rId11"/>
    <p:sldId id="1933" r:id="rId12"/>
    <p:sldId id="1934" r:id="rId13"/>
    <p:sldId id="1935" r:id="rId14"/>
    <p:sldId id="1936" r:id="rId15"/>
    <p:sldId id="1937" r:id="rId16"/>
    <p:sldId id="1938" r:id="rId17"/>
    <p:sldId id="1939" r:id="rId18"/>
    <p:sldId id="1940" r:id="rId19"/>
    <p:sldId id="1941" r:id="rId20"/>
    <p:sldId id="1942" r:id="rId21"/>
    <p:sldId id="1943" r:id="rId22"/>
    <p:sldId id="1944" r:id="rId23"/>
    <p:sldId id="1945" r:id="rId24"/>
    <p:sldId id="1946" r:id="rId25"/>
    <p:sldId id="1947" r:id="rId26"/>
    <p:sldId id="1948" r:id="rId27"/>
    <p:sldId id="1949" r:id="rId28"/>
    <p:sldId id="1950" r:id="rId29"/>
    <p:sldId id="1951" r:id="rId30"/>
    <p:sldId id="1952" r:id="rId31"/>
    <p:sldId id="1953" r:id="rId32"/>
    <p:sldId id="1954" r:id="rId33"/>
    <p:sldId id="1955" r:id="rId34"/>
    <p:sldId id="1956" r:id="rId35"/>
    <p:sldId id="1957" r:id="rId36"/>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4821"/>
    <a:srgbClr val="03B90C"/>
    <a:srgbClr val="027407"/>
  </p:clrMru>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0513" autoAdjust="0"/>
    <p:restoredTop sz="94624" autoAdjust="0"/>
  </p:normalViewPr>
  <p:slideViewPr>
    <p:cSldViewPr>
      <p:cViewPr>
        <p:scale>
          <a:sx n="71" d="100"/>
          <a:sy n="71" d="100"/>
        </p:scale>
        <p:origin x="-108" y="330"/>
      </p:cViewPr>
      <p:guideLst>
        <p:guide orient="horz" pos="2160"/>
        <p:guide pos="2880"/>
      </p:guideLst>
    </p:cSldViewPr>
  </p:slideViewPr>
  <p:outlineViewPr>
    <p:cViewPr>
      <p:scale>
        <a:sx n="33" d="100"/>
        <a:sy n="33" d="100"/>
      </p:scale>
      <p:origin x="0" y="22608"/>
    </p:cViewPr>
  </p:outlin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notesMaster" Target="notesMasters/notesMaster1.xml"/><Relationship Id="rId40"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fontAlgn="auto">
              <a:spcBef>
                <a:spcPts val="0"/>
              </a:spcBef>
              <a:spcAft>
                <a:spcPts val="0"/>
              </a:spcAft>
              <a:defRPr sz="1200">
                <a:latin typeface="+mn-lt"/>
                <a:cs typeface="+mn-cs"/>
              </a:defRPr>
            </a:lvl1pPr>
          </a:lstStyle>
          <a:p>
            <a:pPr>
              <a:defRPr/>
            </a:pPr>
            <a:endParaRPr lang="en-ZA" dirty="0"/>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fontAlgn="auto">
              <a:spcBef>
                <a:spcPts val="0"/>
              </a:spcBef>
              <a:spcAft>
                <a:spcPts val="0"/>
              </a:spcAft>
              <a:defRPr sz="1200">
                <a:latin typeface="+mn-lt"/>
                <a:cs typeface="+mn-cs"/>
              </a:defRPr>
            </a:lvl1pPr>
          </a:lstStyle>
          <a:p>
            <a:pPr>
              <a:defRPr/>
            </a:pPr>
            <a:fld id="{ABE9A2BD-4286-4809-9F27-7A68D66BAD1B}" type="datetimeFigureOut">
              <a:rPr lang="en-ZA"/>
              <a:pPr>
                <a:defRPr/>
              </a:pPr>
              <a:t>2014-03-01</a:t>
            </a:fld>
            <a:endParaRPr lang="en-ZA" dirty="0"/>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en-ZA" noProof="0" dirty="0" smtClean="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ZA" noProof="0" smtClean="0"/>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fontAlgn="auto">
              <a:spcBef>
                <a:spcPts val="0"/>
              </a:spcBef>
              <a:spcAft>
                <a:spcPts val="0"/>
              </a:spcAft>
              <a:defRPr sz="1200">
                <a:latin typeface="+mn-lt"/>
                <a:cs typeface="+mn-cs"/>
              </a:defRPr>
            </a:lvl1pPr>
          </a:lstStyle>
          <a:p>
            <a:pPr>
              <a:defRPr/>
            </a:pPr>
            <a:endParaRPr lang="en-ZA" dirty="0"/>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fontAlgn="auto">
              <a:spcBef>
                <a:spcPts val="0"/>
              </a:spcBef>
              <a:spcAft>
                <a:spcPts val="0"/>
              </a:spcAft>
              <a:defRPr sz="1200">
                <a:latin typeface="+mn-lt"/>
                <a:cs typeface="+mn-cs"/>
              </a:defRPr>
            </a:lvl1pPr>
          </a:lstStyle>
          <a:p>
            <a:pPr>
              <a:defRPr/>
            </a:pPr>
            <a:fld id="{40D904ED-2051-4F86-9D42-4C5A704E37C9}" type="slidenum">
              <a:rPr lang="en-ZA"/>
              <a:pPr>
                <a:defRPr/>
              </a:pPr>
              <a:t>‹#›</a:t>
            </a:fld>
            <a:endParaRPr lang="en-ZA" dirty="0"/>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7890" name="Rectangle 9"/>
          <p:cNvSpPr>
            <a:spLocks noGrp="1" noChangeArrowheads="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80D2E1F2-39F8-4D26-9105-1061E30C5BFE}" type="slidenum">
              <a:rPr lang="en-US" smtClean="0"/>
              <a:pPr fontAlgn="base">
                <a:spcBef>
                  <a:spcPct val="0"/>
                </a:spcBef>
                <a:spcAft>
                  <a:spcPct val="0"/>
                </a:spcAft>
                <a:defRPr/>
              </a:pPr>
              <a:t>1</a:t>
            </a:fld>
            <a:endParaRPr lang="en-US" dirty="0" smtClean="0"/>
          </a:p>
        </p:txBody>
      </p:sp>
      <p:sp>
        <p:nvSpPr>
          <p:cNvPr id="46083" name="Text Box 1"/>
          <p:cNvSpPr txBox="1">
            <a:spLocks noChangeArrowheads="1"/>
          </p:cNvSpPr>
          <p:nvPr/>
        </p:nvSpPr>
        <p:spPr bwMode="auto">
          <a:xfrm>
            <a:off x="1143001" y="685800"/>
            <a:ext cx="4572000" cy="3429000"/>
          </a:xfrm>
          <a:prstGeom prst="rect">
            <a:avLst/>
          </a:prstGeom>
          <a:solidFill>
            <a:srgbClr val="FFFFFF"/>
          </a:solidFill>
          <a:ln w="9525">
            <a:solidFill>
              <a:srgbClr val="000000"/>
            </a:solidFill>
            <a:miter lim="800000"/>
            <a:headEnd/>
            <a:tailEnd/>
          </a:ln>
        </p:spPr>
        <p:txBody>
          <a:bodyPr wrap="none" lIns="91431" tIns="45716" rIns="91431" bIns="45716" anchor="ctr"/>
          <a:lstStyle/>
          <a:p>
            <a:endParaRPr lang="en-ZA" dirty="0">
              <a:latin typeface="Calibri" pitchFamily="34" charset="0"/>
            </a:endParaRPr>
          </a:p>
        </p:txBody>
      </p:sp>
      <p:sp>
        <p:nvSpPr>
          <p:cNvPr id="46084" name="Rectangle 2"/>
          <p:cNvSpPr>
            <a:spLocks noGrp="1" noChangeArrowheads="1"/>
          </p:cNvSpPr>
          <p:nvPr>
            <p:ph type="body"/>
          </p:nvPr>
        </p:nvSpPr>
        <p:spPr bwMode="auto">
          <a:xfrm>
            <a:off x="685801" y="4343400"/>
            <a:ext cx="5483225" cy="4205288"/>
          </a:xfrm>
          <a:noFill/>
        </p:spPr>
        <p:txBody>
          <a:bodyPr wrap="none" numCol="1" anchor="ctr" anchorCtr="0" compatLnSpc="1">
            <a:prstTxWarp prst="textNoShape">
              <a:avLst/>
            </a:prstTxWarp>
          </a:bodyPr>
          <a:lstStyle/>
          <a:p>
            <a:pPr eaLnBrk="1" hangingPunct="1">
              <a:spcBef>
                <a:spcPct val="0"/>
              </a:spcBef>
            </a:pPr>
            <a:endParaRPr lang="en-ZA" dirty="0"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ZA" i="1" dirty="0"/>
          </a:p>
        </p:txBody>
      </p:sp>
      <p:sp>
        <p:nvSpPr>
          <p:cNvPr id="4" name="Slide Number Placeholder 3"/>
          <p:cNvSpPr>
            <a:spLocks noGrp="1"/>
          </p:cNvSpPr>
          <p:nvPr>
            <p:ph type="sldNum" sz="quarter" idx="10"/>
          </p:nvPr>
        </p:nvSpPr>
        <p:spPr/>
        <p:txBody>
          <a:bodyPr/>
          <a:lstStyle/>
          <a:p>
            <a:pPr>
              <a:defRPr/>
            </a:pPr>
            <a:fld id="{40D904ED-2051-4F86-9D42-4C5A704E37C9}" type="slidenum">
              <a:rPr lang="en-ZA" smtClean="0"/>
              <a:pPr>
                <a:defRPr/>
              </a:pPr>
              <a:t>12</a:t>
            </a:fld>
            <a:endParaRPr lang="en-ZA" dirty="0"/>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ZA"/>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accent4">
                    <a:lumMod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smtClean="0"/>
              <a:t>Click to edit Master subtitle style</a:t>
            </a:r>
            <a:endParaRPr lang="en-ZA" dirty="0"/>
          </a:p>
        </p:txBody>
      </p:sp>
      <p:sp>
        <p:nvSpPr>
          <p:cNvPr id="4" name="Date Placeholder 3"/>
          <p:cNvSpPr>
            <a:spLocks noGrp="1"/>
          </p:cNvSpPr>
          <p:nvPr>
            <p:ph type="dt" sz="half" idx="10"/>
          </p:nvPr>
        </p:nvSpPr>
        <p:spPr/>
        <p:txBody>
          <a:bodyPr/>
          <a:lstStyle>
            <a:lvl1pPr>
              <a:defRPr/>
            </a:lvl1pPr>
          </a:lstStyle>
          <a:p>
            <a:pPr>
              <a:defRPr/>
            </a:pPr>
            <a:endParaRPr lang="en-ZA" dirty="0"/>
          </a:p>
        </p:txBody>
      </p:sp>
      <p:sp>
        <p:nvSpPr>
          <p:cNvPr id="5" name="Footer Placeholder 4"/>
          <p:cNvSpPr>
            <a:spLocks noGrp="1"/>
          </p:cNvSpPr>
          <p:nvPr>
            <p:ph type="ftr" sz="quarter" idx="11"/>
          </p:nvPr>
        </p:nvSpPr>
        <p:spPr/>
        <p:txBody>
          <a:bodyPr/>
          <a:lstStyle>
            <a:lvl1pPr>
              <a:defRPr/>
            </a:lvl1pPr>
          </a:lstStyle>
          <a:p>
            <a:pPr>
              <a:defRPr/>
            </a:pPr>
            <a:endParaRPr lang="en-ZA" dirty="0"/>
          </a:p>
        </p:txBody>
      </p:sp>
      <p:sp>
        <p:nvSpPr>
          <p:cNvPr id="6" name="Slide Number Placeholder 5"/>
          <p:cNvSpPr>
            <a:spLocks noGrp="1"/>
          </p:cNvSpPr>
          <p:nvPr>
            <p:ph type="sldNum" sz="quarter" idx="12"/>
          </p:nvPr>
        </p:nvSpPr>
        <p:spPr/>
        <p:txBody>
          <a:bodyPr/>
          <a:lstStyle>
            <a:lvl1pPr>
              <a:defRPr/>
            </a:lvl1pPr>
          </a:lstStyle>
          <a:p>
            <a:pPr>
              <a:defRPr/>
            </a:pPr>
            <a:fld id="{757FE7B4-5ECE-4941-A25E-1C41B54B892F}" type="slidenum">
              <a:rPr lang="en-ZA"/>
              <a:pPr>
                <a:defRPr/>
              </a:pPr>
              <a:t>‹#›</a:t>
            </a:fld>
            <a:endParaRPr lang="en-ZA" dirty="0"/>
          </a:p>
        </p:txBody>
      </p:sp>
      <p:pic>
        <p:nvPicPr>
          <p:cNvPr id="8" name="Picture 7" descr="Chodesh Large.png"/>
          <p:cNvPicPr>
            <a:picLocks noChangeAspect="1"/>
          </p:cNvPicPr>
          <p:nvPr userDrawn="1"/>
        </p:nvPicPr>
        <p:blipFill>
          <a:blip r:embed="rId2" cstate="print"/>
          <a:stretch>
            <a:fillRect/>
          </a:stretch>
        </p:blipFill>
        <p:spPr>
          <a:xfrm>
            <a:off x="3071" y="5976664"/>
            <a:ext cx="1040537" cy="836712"/>
          </a:xfrm>
          <a:prstGeom prst="rect">
            <a:avLst/>
          </a:prstGeom>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chemeClr val="accent4">
                    <a:lumMod val="50000"/>
                  </a:schemeClr>
                </a:solidFill>
              </a:defRPr>
            </a:lvl1pPr>
          </a:lstStyle>
          <a:p>
            <a:r>
              <a:rPr lang="en-US" dirty="0" smtClean="0"/>
              <a:t>Click to edit Master title style</a:t>
            </a:r>
            <a:endParaRPr lang="en-ZA" dirty="0"/>
          </a:p>
        </p:txBody>
      </p:sp>
      <p:sp>
        <p:nvSpPr>
          <p:cNvPr id="3" name="Content Placeholder 2"/>
          <p:cNvSpPr>
            <a:spLocks noGrp="1"/>
          </p:cNvSpPr>
          <p:nvPr>
            <p:ph idx="1"/>
          </p:nvPr>
        </p:nvSpPr>
        <p:spPr>
          <a:xfrm>
            <a:off x="457200" y="1600200"/>
            <a:ext cx="8229600" cy="5257800"/>
          </a:xfrm>
        </p:spPr>
        <p:txBody>
          <a:bodyPr>
            <a:normAutofit/>
          </a:bodyPr>
          <a:lstStyle>
            <a:lvl1pPr>
              <a:buNone/>
              <a:defRPr sz="2200" b="0" cap="none" spc="0">
                <a:ln w="1905"/>
                <a:solidFill>
                  <a:schemeClr val="accent4">
                    <a:lumMod val="50000"/>
                  </a:schemeClr>
                </a:solidFill>
                <a:effectLst>
                  <a:innerShdw blurRad="69850" dist="43180" dir="5400000">
                    <a:srgbClr val="000000">
                      <a:alpha val="65000"/>
                    </a:srgbClr>
                  </a:innerShdw>
                </a:effectLst>
              </a:defRPr>
            </a:lvl1pPr>
            <a:lvl2pPr>
              <a:buNone/>
              <a:defRPr sz="2200" b="0" cap="none" spc="0">
                <a:ln w="1905"/>
                <a:solidFill>
                  <a:schemeClr val="accent4">
                    <a:lumMod val="50000"/>
                  </a:schemeClr>
                </a:solidFill>
                <a:effectLst>
                  <a:innerShdw blurRad="69850" dist="43180" dir="5400000">
                    <a:srgbClr val="000000">
                      <a:alpha val="65000"/>
                    </a:srgbClr>
                  </a:innerShdw>
                </a:effectLst>
              </a:defRPr>
            </a:lvl2pPr>
            <a:lvl3pPr>
              <a:buNone/>
              <a:defRPr sz="2200" b="0" cap="none" spc="0">
                <a:ln w="1905"/>
                <a:solidFill>
                  <a:schemeClr val="accent4">
                    <a:lumMod val="50000"/>
                  </a:schemeClr>
                </a:solidFill>
                <a:effectLst>
                  <a:innerShdw blurRad="69850" dist="43180" dir="5400000">
                    <a:srgbClr val="000000">
                      <a:alpha val="65000"/>
                    </a:srgbClr>
                  </a:innerShdw>
                </a:effectLst>
              </a:defRPr>
            </a:lvl3pPr>
            <a:lvl4pPr>
              <a:buNone/>
              <a:defRPr sz="2200" b="0" cap="none" spc="0">
                <a:ln w="1905"/>
                <a:solidFill>
                  <a:schemeClr val="accent4">
                    <a:lumMod val="50000"/>
                  </a:schemeClr>
                </a:solidFill>
                <a:effectLst>
                  <a:innerShdw blurRad="69850" dist="43180" dir="5400000">
                    <a:srgbClr val="000000">
                      <a:alpha val="65000"/>
                    </a:srgbClr>
                  </a:innerShdw>
                </a:effectLst>
              </a:defRPr>
            </a:lvl4pPr>
            <a:lvl5pPr>
              <a:buNone/>
              <a:defRPr sz="2200" b="0" cap="none" spc="0">
                <a:ln w="1905"/>
                <a:solidFill>
                  <a:schemeClr val="accent4">
                    <a:lumMod val="50000"/>
                  </a:schemeClr>
                </a:solidFill>
                <a:effectLst>
                  <a:innerShdw blurRad="69850" dist="43180" dir="5400000">
                    <a:srgbClr val="000000">
                      <a:alpha val="65000"/>
                    </a:srgbClr>
                  </a:innerShdw>
                </a:effectLst>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ZA" dirty="0"/>
          </a:p>
        </p:txBody>
      </p:sp>
      <p:sp>
        <p:nvSpPr>
          <p:cNvPr id="6" name="Slide Number Placeholder 5"/>
          <p:cNvSpPr>
            <a:spLocks noGrp="1"/>
          </p:cNvSpPr>
          <p:nvPr>
            <p:ph type="sldNum" sz="quarter" idx="12"/>
          </p:nvPr>
        </p:nvSpPr>
        <p:spPr/>
        <p:txBody>
          <a:bodyPr/>
          <a:lstStyle>
            <a:lvl1pPr>
              <a:defRPr/>
            </a:lvl1pPr>
          </a:lstStyle>
          <a:p>
            <a:pPr>
              <a:defRPr/>
            </a:pPr>
            <a:fld id="{715B7D16-8FAD-4D2D-B977-107333E7495D}" type="slidenum">
              <a:rPr lang="en-ZA"/>
              <a:pPr>
                <a:defRPr/>
              </a:pPr>
              <a:t>‹#›</a:t>
            </a:fld>
            <a:endParaRPr lang="en-ZA" dirty="0"/>
          </a:p>
        </p:txBody>
      </p:sp>
      <p:pic>
        <p:nvPicPr>
          <p:cNvPr id="7" name="Picture 6" descr="Chodesh Large.png"/>
          <p:cNvPicPr>
            <a:picLocks noChangeAspect="1"/>
          </p:cNvPicPr>
          <p:nvPr userDrawn="1"/>
        </p:nvPicPr>
        <p:blipFill>
          <a:blip r:embed="rId2" cstate="print"/>
          <a:stretch>
            <a:fillRect/>
          </a:stretch>
        </p:blipFill>
        <p:spPr>
          <a:xfrm>
            <a:off x="3071" y="5976664"/>
            <a:ext cx="1040537" cy="836712"/>
          </a:xfrm>
          <a:prstGeom prst="rect">
            <a:avLst/>
          </a:prstGeom>
        </p:spPr>
      </p:pic>
    </p:spTree>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ZA"/>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endParaRPr lang="en-ZA" dirty="0"/>
          </a:p>
        </p:txBody>
      </p:sp>
      <p:sp>
        <p:nvSpPr>
          <p:cNvPr id="5" name="Footer Placeholder 4"/>
          <p:cNvSpPr>
            <a:spLocks noGrp="1"/>
          </p:cNvSpPr>
          <p:nvPr>
            <p:ph type="ftr" sz="quarter" idx="11"/>
          </p:nvPr>
        </p:nvSpPr>
        <p:spPr/>
        <p:txBody>
          <a:bodyPr/>
          <a:lstStyle>
            <a:lvl1pPr>
              <a:defRPr/>
            </a:lvl1pPr>
          </a:lstStyle>
          <a:p>
            <a:pPr>
              <a:defRPr/>
            </a:pPr>
            <a:endParaRPr lang="en-ZA" dirty="0"/>
          </a:p>
        </p:txBody>
      </p:sp>
      <p:sp>
        <p:nvSpPr>
          <p:cNvPr id="6" name="Slide Number Placeholder 5"/>
          <p:cNvSpPr>
            <a:spLocks noGrp="1"/>
          </p:cNvSpPr>
          <p:nvPr>
            <p:ph type="sldNum" sz="quarter" idx="12"/>
          </p:nvPr>
        </p:nvSpPr>
        <p:spPr/>
        <p:txBody>
          <a:bodyPr/>
          <a:lstStyle>
            <a:lvl1pPr>
              <a:defRPr/>
            </a:lvl1pPr>
          </a:lstStyle>
          <a:p>
            <a:pPr>
              <a:defRPr/>
            </a:pPr>
            <a:fld id="{EDC6A61B-BE74-4F9D-A512-535F7656D147}" type="slidenum">
              <a:rPr lang="en-ZA"/>
              <a:pPr>
                <a:defRPr/>
              </a:pPr>
              <a:t>‹#›</a:t>
            </a:fld>
            <a:endParaRPr lang="en-ZA"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ZA"/>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ZA"/>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ZA"/>
          </a:p>
        </p:txBody>
      </p:sp>
      <p:sp>
        <p:nvSpPr>
          <p:cNvPr id="5" name="Date Placeholder 3"/>
          <p:cNvSpPr>
            <a:spLocks noGrp="1"/>
          </p:cNvSpPr>
          <p:nvPr>
            <p:ph type="dt" sz="half" idx="10"/>
          </p:nvPr>
        </p:nvSpPr>
        <p:spPr/>
        <p:txBody>
          <a:bodyPr/>
          <a:lstStyle>
            <a:lvl1pPr>
              <a:defRPr/>
            </a:lvl1pPr>
          </a:lstStyle>
          <a:p>
            <a:pPr>
              <a:defRPr/>
            </a:pPr>
            <a:endParaRPr lang="en-ZA" dirty="0"/>
          </a:p>
        </p:txBody>
      </p:sp>
      <p:sp>
        <p:nvSpPr>
          <p:cNvPr id="6" name="Footer Placeholder 4"/>
          <p:cNvSpPr>
            <a:spLocks noGrp="1"/>
          </p:cNvSpPr>
          <p:nvPr>
            <p:ph type="ftr" sz="quarter" idx="11"/>
          </p:nvPr>
        </p:nvSpPr>
        <p:spPr/>
        <p:txBody>
          <a:bodyPr/>
          <a:lstStyle>
            <a:lvl1pPr>
              <a:defRPr/>
            </a:lvl1pPr>
          </a:lstStyle>
          <a:p>
            <a:pPr>
              <a:defRPr/>
            </a:pPr>
            <a:endParaRPr lang="en-ZA" dirty="0"/>
          </a:p>
        </p:txBody>
      </p:sp>
      <p:sp>
        <p:nvSpPr>
          <p:cNvPr id="7" name="Slide Number Placeholder 5"/>
          <p:cNvSpPr>
            <a:spLocks noGrp="1"/>
          </p:cNvSpPr>
          <p:nvPr>
            <p:ph type="sldNum" sz="quarter" idx="12"/>
          </p:nvPr>
        </p:nvSpPr>
        <p:spPr/>
        <p:txBody>
          <a:bodyPr/>
          <a:lstStyle>
            <a:lvl1pPr>
              <a:defRPr/>
            </a:lvl1pPr>
          </a:lstStyle>
          <a:p>
            <a:pPr>
              <a:defRPr/>
            </a:pPr>
            <a:fld id="{F8A273C6-BAE1-4514-94C2-FC9BDD7B8429}" type="slidenum">
              <a:rPr lang="en-ZA"/>
              <a:pPr>
                <a:defRPr/>
              </a:pPr>
              <a:t>‹#›</a:t>
            </a:fld>
            <a:endParaRPr lang="en-ZA"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ZA"/>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ZA"/>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ZA"/>
          </a:p>
        </p:txBody>
      </p:sp>
      <p:sp>
        <p:nvSpPr>
          <p:cNvPr id="7" name="Date Placeholder 3"/>
          <p:cNvSpPr>
            <a:spLocks noGrp="1"/>
          </p:cNvSpPr>
          <p:nvPr>
            <p:ph type="dt" sz="half" idx="10"/>
          </p:nvPr>
        </p:nvSpPr>
        <p:spPr/>
        <p:txBody>
          <a:bodyPr/>
          <a:lstStyle>
            <a:lvl1pPr>
              <a:defRPr/>
            </a:lvl1pPr>
          </a:lstStyle>
          <a:p>
            <a:pPr>
              <a:defRPr/>
            </a:pPr>
            <a:endParaRPr lang="en-ZA" dirty="0"/>
          </a:p>
        </p:txBody>
      </p:sp>
      <p:sp>
        <p:nvSpPr>
          <p:cNvPr id="8" name="Footer Placeholder 4"/>
          <p:cNvSpPr>
            <a:spLocks noGrp="1"/>
          </p:cNvSpPr>
          <p:nvPr>
            <p:ph type="ftr" sz="quarter" idx="11"/>
          </p:nvPr>
        </p:nvSpPr>
        <p:spPr/>
        <p:txBody>
          <a:bodyPr/>
          <a:lstStyle>
            <a:lvl1pPr>
              <a:defRPr/>
            </a:lvl1pPr>
          </a:lstStyle>
          <a:p>
            <a:pPr>
              <a:defRPr/>
            </a:pPr>
            <a:endParaRPr lang="en-ZA" dirty="0"/>
          </a:p>
        </p:txBody>
      </p:sp>
      <p:sp>
        <p:nvSpPr>
          <p:cNvPr id="9" name="Slide Number Placeholder 5"/>
          <p:cNvSpPr>
            <a:spLocks noGrp="1"/>
          </p:cNvSpPr>
          <p:nvPr>
            <p:ph type="sldNum" sz="quarter" idx="12"/>
          </p:nvPr>
        </p:nvSpPr>
        <p:spPr/>
        <p:txBody>
          <a:bodyPr/>
          <a:lstStyle>
            <a:lvl1pPr>
              <a:defRPr/>
            </a:lvl1pPr>
          </a:lstStyle>
          <a:p>
            <a:pPr>
              <a:defRPr/>
            </a:pPr>
            <a:fld id="{DD545F93-246A-4563-ABE3-4D7CC6E501BC}" type="slidenum">
              <a:rPr lang="en-ZA"/>
              <a:pPr>
                <a:defRPr/>
              </a:pPr>
              <a:t>‹#›</a:t>
            </a:fld>
            <a:endParaRPr lang="en-ZA"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effectLst/>
        </p:spPr>
        <p:txBody>
          <a:bodyPr/>
          <a:lstStyle>
            <a:lvl1pPr>
              <a:defRPr>
                <a:effectLst/>
              </a:defRPr>
            </a:lvl1pPr>
          </a:lstStyle>
          <a:p>
            <a:r>
              <a:rPr lang="en-US" dirty="0" smtClean="0"/>
              <a:t>Click to edit Master title style</a:t>
            </a:r>
            <a:endParaRPr lang="en-ZA" dirty="0"/>
          </a:p>
        </p:txBody>
      </p:sp>
      <p:sp>
        <p:nvSpPr>
          <p:cNvPr id="3" name="Date Placeholder 3"/>
          <p:cNvSpPr>
            <a:spLocks noGrp="1"/>
          </p:cNvSpPr>
          <p:nvPr>
            <p:ph type="dt" sz="half" idx="10"/>
          </p:nvPr>
        </p:nvSpPr>
        <p:spPr/>
        <p:txBody>
          <a:bodyPr/>
          <a:lstStyle>
            <a:lvl1pPr>
              <a:defRPr/>
            </a:lvl1pPr>
          </a:lstStyle>
          <a:p>
            <a:pPr>
              <a:defRPr/>
            </a:pPr>
            <a:endParaRPr lang="en-ZA" dirty="0"/>
          </a:p>
        </p:txBody>
      </p:sp>
      <p:sp>
        <p:nvSpPr>
          <p:cNvPr id="4" name="Footer Placeholder 4"/>
          <p:cNvSpPr>
            <a:spLocks noGrp="1"/>
          </p:cNvSpPr>
          <p:nvPr>
            <p:ph type="ftr" sz="quarter" idx="11"/>
          </p:nvPr>
        </p:nvSpPr>
        <p:spPr/>
        <p:txBody>
          <a:bodyPr/>
          <a:lstStyle>
            <a:lvl1pPr>
              <a:defRPr/>
            </a:lvl1pPr>
          </a:lstStyle>
          <a:p>
            <a:pPr>
              <a:defRPr/>
            </a:pPr>
            <a:endParaRPr lang="en-ZA" dirty="0"/>
          </a:p>
        </p:txBody>
      </p:sp>
      <p:sp>
        <p:nvSpPr>
          <p:cNvPr id="5" name="Slide Number Placeholder 5"/>
          <p:cNvSpPr>
            <a:spLocks noGrp="1"/>
          </p:cNvSpPr>
          <p:nvPr>
            <p:ph type="sldNum" sz="quarter" idx="12"/>
          </p:nvPr>
        </p:nvSpPr>
        <p:spPr/>
        <p:txBody>
          <a:bodyPr/>
          <a:lstStyle>
            <a:lvl1pPr>
              <a:defRPr/>
            </a:lvl1pPr>
          </a:lstStyle>
          <a:p>
            <a:pPr>
              <a:defRPr/>
            </a:pPr>
            <a:fld id="{EDAFA3F2-621D-4625-A77F-F7300D5B5CF8}" type="slidenum">
              <a:rPr lang="en-ZA"/>
              <a:pPr>
                <a:defRPr/>
              </a:pPr>
              <a:t>‹#›</a:t>
            </a:fld>
            <a:endParaRPr lang="en-ZA"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endParaRPr lang="en-ZA" dirty="0"/>
          </a:p>
        </p:txBody>
      </p:sp>
      <p:sp>
        <p:nvSpPr>
          <p:cNvPr id="3" name="Footer Placeholder 4"/>
          <p:cNvSpPr>
            <a:spLocks noGrp="1"/>
          </p:cNvSpPr>
          <p:nvPr>
            <p:ph type="ftr" sz="quarter" idx="11"/>
          </p:nvPr>
        </p:nvSpPr>
        <p:spPr/>
        <p:txBody>
          <a:bodyPr/>
          <a:lstStyle>
            <a:lvl1pPr>
              <a:defRPr/>
            </a:lvl1pPr>
          </a:lstStyle>
          <a:p>
            <a:pPr>
              <a:defRPr/>
            </a:pPr>
            <a:endParaRPr lang="en-ZA" dirty="0"/>
          </a:p>
        </p:txBody>
      </p:sp>
      <p:sp>
        <p:nvSpPr>
          <p:cNvPr id="4" name="Slide Number Placeholder 5"/>
          <p:cNvSpPr>
            <a:spLocks noGrp="1"/>
          </p:cNvSpPr>
          <p:nvPr>
            <p:ph type="sldNum" sz="quarter" idx="12"/>
          </p:nvPr>
        </p:nvSpPr>
        <p:spPr/>
        <p:txBody>
          <a:bodyPr/>
          <a:lstStyle>
            <a:lvl1pPr>
              <a:defRPr/>
            </a:lvl1pPr>
          </a:lstStyle>
          <a:p>
            <a:pPr>
              <a:defRPr/>
            </a:pPr>
            <a:fld id="{D1EC61A1-0C89-4EBE-896F-443F0F11980F}" type="slidenum">
              <a:rPr lang="en-ZA"/>
              <a:pPr>
                <a:defRPr/>
              </a:pPr>
              <a:t>‹#›</a:t>
            </a:fld>
            <a:endParaRPr lang="en-ZA"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ZA"/>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ZA"/>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endParaRPr lang="en-ZA" dirty="0"/>
          </a:p>
        </p:txBody>
      </p:sp>
      <p:sp>
        <p:nvSpPr>
          <p:cNvPr id="6" name="Footer Placeholder 4"/>
          <p:cNvSpPr>
            <a:spLocks noGrp="1"/>
          </p:cNvSpPr>
          <p:nvPr>
            <p:ph type="ftr" sz="quarter" idx="11"/>
          </p:nvPr>
        </p:nvSpPr>
        <p:spPr/>
        <p:txBody>
          <a:bodyPr/>
          <a:lstStyle>
            <a:lvl1pPr>
              <a:defRPr/>
            </a:lvl1pPr>
          </a:lstStyle>
          <a:p>
            <a:pPr>
              <a:defRPr/>
            </a:pPr>
            <a:endParaRPr lang="en-ZA" dirty="0"/>
          </a:p>
        </p:txBody>
      </p:sp>
      <p:sp>
        <p:nvSpPr>
          <p:cNvPr id="7" name="Slide Number Placeholder 5"/>
          <p:cNvSpPr>
            <a:spLocks noGrp="1"/>
          </p:cNvSpPr>
          <p:nvPr>
            <p:ph type="sldNum" sz="quarter" idx="12"/>
          </p:nvPr>
        </p:nvSpPr>
        <p:spPr/>
        <p:txBody>
          <a:bodyPr/>
          <a:lstStyle>
            <a:lvl1pPr>
              <a:defRPr/>
            </a:lvl1pPr>
          </a:lstStyle>
          <a:p>
            <a:pPr>
              <a:defRPr/>
            </a:pPr>
            <a:fld id="{EDFE7D3D-5C69-42F7-B4D1-FFEDE26BE084}" type="slidenum">
              <a:rPr lang="en-ZA"/>
              <a:pPr>
                <a:defRPr/>
              </a:pPr>
              <a:t>‹#›</a:t>
            </a:fld>
            <a:endParaRPr lang="en-ZA"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ZA"/>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ZA" noProof="0" dirty="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endParaRPr lang="en-ZA" dirty="0"/>
          </a:p>
        </p:txBody>
      </p:sp>
      <p:sp>
        <p:nvSpPr>
          <p:cNvPr id="6" name="Footer Placeholder 4"/>
          <p:cNvSpPr>
            <a:spLocks noGrp="1"/>
          </p:cNvSpPr>
          <p:nvPr>
            <p:ph type="ftr" sz="quarter" idx="11"/>
          </p:nvPr>
        </p:nvSpPr>
        <p:spPr/>
        <p:txBody>
          <a:bodyPr/>
          <a:lstStyle>
            <a:lvl1pPr>
              <a:defRPr/>
            </a:lvl1pPr>
          </a:lstStyle>
          <a:p>
            <a:pPr>
              <a:defRPr/>
            </a:pPr>
            <a:endParaRPr lang="en-ZA" dirty="0"/>
          </a:p>
        </p:txBody>
      </p:sp>
      <p:sp>
        <p:nvSpPr>
          <p:cNvPr id="7" name="Slide Number Placeholder 5"/>
          <p:cNvSpPr>
            <a:spLocks noGrp="1"/>
          </p:cNvSpPr>
          <p:nvPr>
            <p:ph type="sldNum" sz="quarter" idx="12"/>
          </p:nvPr>
        </p:nvSpPr>
        <p:spPr/>
        <p:txBody>
          <a:bodyPr/>
          <a:lstStyle>
            <a:lvl1pPr>
              <a:defRPr/>
            </a:lvl1pPr>
          </a:lstStyle>
          <a:p>
            <a:pPr>
              <a:defRPr/>
            </a:pPr>
            <a:fld id="{4B65E6AA-999F-45CE-810B-270E8A911C40}" type="slidenum">
              <a:rPr lang="en-ZA"/>
              <a:pPr>
                <a:defRPr/>
              </a:pPr>
              <a:t>‹#›</a:t>
            </a:fld>
            <a:endParaRPr lang="en-ZA"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effectLst/>
              </a:defRPr>
            </a:lvl1pPr>
          </a:lstStyle>
          <a:p>
            <a:r>
              <a:rPr lang="en-US" dirty="0" smtClean="0"/>
              <a:t>Click to edit Master title style</a:t>
            </a:r>
            <a:endParaRPr lang="en-ZA" dirty="0"/>
          </a:p>
        </p:txBody>
      </p:sp>
      <p:sp>
        <p:nvSpPr>
          <p:cNvPr id="3" name="Vertical Text Placeholder 2"/>
          <p:cNvSpPr>
            <a:spLocks noGrp="1"/>
          </p:cNvSpPr>
          <p:nvPr>
            <p:ph type="body" orient="vert" idx="1"/>
          </p:nvPr>
        </p:nvSpPr>
        <p:spPr/>
        <p:txBody>
          <a:bodyPr vert="eaVert"/>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ZA" dirty="0"/>
          </a:p>
        </p:txBody>
      </p:sp>
      <p:sp>
        <p:nvSpPr>
          <p:cNvPr id="4" name="Date Placeholder 3"/>
          <p:cNvSpPr>
            <a:spLocks noGrp="1"/>
          </p:cNvSpPr>
          <p:nvPr>
            <p:ph type="dt" sz="half" idx="10"/>
          </p:nvPr>
        </p:nvSpPr>
        <p:spPr/>
        <p:txBody>
          <a:bodyPr/>
          <a:lstStyle>
            <a:lvl1pPr>
              <a:defRPr/>
            </a:lvl1pPr>
          </a:lstStyle>
          <a:p>
            <a:pPr>
              <a:defRPr/>
            </a:pPr>
            <a:endParaRPr lang="en-ZA" dirty="0"/>
          </a:p>
        </p:txBody>
      </p:sp>
      <p:sp>
        <p:nvSpPr>
          <p:cNvPr id="5" name="Footer Placeholder 4"/>
          <p:cNvSpPr>
            <a:spLocks noGrp="1"/>
          </p:cNvSpPr>
          <p:nvPr>
            <p:ph type="ftr" sz="quarter" idx="11"/>
          </p:nvPr>
        </p:nvSpPr>
        <p:spPr/>
        <p:txBody>
          <a:bodyPr/>
          <a:lstStyle>
            <a:lvl1pPr>
              <a:defRPr/>
            </a:lvl1pPr>
          </a:lstStyle>
          <a:p>
            <a:pPr>
              <a:defRPr/>
            </a:pPr>
            <a:endParaRPr lang="en-ZA" dirty="0"/>
          </a:p>
        </p:txBody>
      </p:sp>
      <p:sp>
        <p:nvSpPr>
          <p:cNvPr id="6" name="Slide Number Placeholder 5"/>
          <p:cNvSpPr>
            <a:spLocks noGrp="1"/>
          </p:cNvSpPr>
          <p:nvPr>
            <p:ph type="sldNum" sz="quarter" idx="12"/>
          </p:nvPr>
        </p:nvSpPr>
        <p:spPr/>
        <p:txBody>
          <a:bodyPr/>
          <a:lstStyle>
            <a:lvl1pPr>
              <a:defRPr/>
            </a:lvl1pPr>
          </a:lstStyle>
          <a:p>
            <a:pPr>
              <a:defRPr/>
            </a:pPr>
            <a:fld id="{B0820F97-FF06-4581-9DA4-2A6999DFDD4A}" type="slidenum">
              <a:rPr lang="en-ZA"/>
              <a:pPr>
                <a:defRPr/>
              </a:pPr>
              <a:t>‹#›</a:t>
            </a:fld>
            <a:endParaRPr lang="en-ZA"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ZA"/>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ZA"/>
          </a:p>
        </p:txBody>
      </p:sp>
      <p:sp>
        <p:nvSpPr>
          <p:cNvPr id="4" name="Date Placeholder 3"/>
          <p:cNvSpPr>
            <a:spLocks noGrp="1"/>
          </p:cNvSpPr>
          <p:nvPr>
            <p:ph type="dt" sz="half" idx="10"/>
          </p:nvPr>
        </p:nvSpPr>
        <p:spPr/>
        <p:txBody>
          <a:bodyPr/>
          <a:lstStyle>
            <a:lvl1pPr>
              <a:defRPr/>
            </a:lvl1pPr>
          </a:lstStyle>
          <a:p>
            <a:pPr>
              <a:defRPr/>
            </a:pPr>
            <a:endParaRPr lang="en-ZA" dirty="0"/>
          </a:p>
        </p:txBody>
      </p:sp>
      <p:sp>
        <p:nvSpPr>
          <p:cNvPr id="5" name="Footer Placeholder 4"/>
          <p:cNvSpPr>
            <a:spLocks noGrp="1"/>
          </p:cNvSpPr>
          <p:nvPr>
            <p:ph type="ftr" sz="quarter" idx="11"/>
          </p:nvPr>
        </p:nvSpPr>
        <p:spPr/>
        <p:txBody>
          <a:bodyPr/>
          <a:lstStyle>
            <a:lvl1pPr>
              <a:defRPr/>
            </a:lvl1pPr>
          </a:lstStyle>
          <a:p>
            <a:pPr>
              <a:defRPr/>
            </a:pPr>
            <a:endParaRPr lang="en-ZA" dirty="0"/>
          </a:p>
        </p:txBody>
      </p:sp>
      <p:sp>
        <p:nvSpPr>
          <p:cNvPr id="6" name="Slide Number Placeholder 5"/>
          <p:cNvSpPr>
            <a:spLocks noGrp="1"/>
          </p:cNvSpPr>
          <p:nvPr>
            <p:ph type="sldNum" sz="quarter" idx="12"/>
          </p:nvPr>
        </p:nvSpPr>
        <p:spPr/>
        <p:txBody>
          <a:bodyPr/>
          <a:lstStyle>
            <a:lvl1pPr>
              <a:defRPr/>
            </a:lvl1pPr>
          </a:lstStyle>
          <a:p>
            <a:pPr>
              <a:defRPr/>
            </a:pPr>
            <a:fld id="{6899015C-B02B-4F12-890C-22208D085126}" type="slidenum">
              <a:rPr lang="en-ZA"/>
              <a:pPr>
                <a:defRPr/>
              </a:pPr>
              <a:t>‹#›</a:t>
            </a:fld>
            <a:endParaRPr lang="en-ZA"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Custom Layout">
    <p:spTree>
      <p:nvGrpSpPr>
        <p:cNvPr id="1" name=""/>
        <p:cNvGrpSpPr/>
        <p:nvPr/>
      </p:nvGrpSpPr>
      <p:grpSpPr>
        <a:xfrm>
          <a:off x="0" y="0"/>
          <a:ext cx="0" cy="0"/>
          <a:chOff x="0" y="0"/>
          <a:chExt cx="0" cy="0"/>
        </a:xfrm>
      </p:grpSpPr>
      <p:sp>
        <p:nvSpPr>
          <p:cNvPr id="2" name="Title 1"/>
          <p:cNvSpPr>
            <a:spLocks noGrp="1"/>
          </p:cNvSpPr>
          <p:nvPr>
            <p:ph type="title"/>
          </p:nvPr>
        </p:nvSpPr>
        <p:spPr>
          <a:xfrm>
            <a:off x="457200" y="277813"/>
            <a:ext cx="8224838" cy="1138237"/>
          </a:xfrm>
        </p:spPr>
        <p:txBody>
          <a:bodyPr/>
          <a:lstStyle>
            <a:lvl1pPr>
              <a:defRPr>
                <a:solidFill>
                  <a:schemeClr val="accent3">
                    <a:lumMod val="75000"/>
                  </a:schemeClr>
                </a:solidFill>
              </a:defRPr>
            </a:lvl1pPr>
          </a:lstStyle>
          <a:p>
            <a:r>
              <a:rPr lang="en-US" dirty="0" smtClean="0"/>
              <a:t>Click to edit Master title style</a:t>
            </a:r>
            <a:endParaRPr lang="en-ZA" dirty="0"/>
          </a:p>
        </p:txBody>
      </p:sp>
      <p:sp>
        <p:nvSpPr>
          <p:cNvPr id="3" name="Date Placeholder 2"/>
          <p:cNvSpPr>
            <a:spLocks noGrp="1"/>
          </p:cNvSpPr>
          <p:nvPr>
            <p:ph type="dt" idx="10"/>
          </p:nvPr>
        </p:nvSpPr>
        <p:spPr>
          <a:xfrm>
            <a:off x="457200" y="6278563"/>
            <a:ext cx="2128838" cy="452437"/>
          </a:xfrm>
        </p:spPr>
        <p:txBody>
          <a:bodyPr/>
          <a:lstStyle>
            <a:lvl1pPr>
              <a:defRPr/>
            </a:lvl1pPr>
          </a:lstStyle>
          <a:p>
            <a:pPr>
              <a:defRPr/>
            </a:pPr>
            <a:endParaRPr lang="en-US" dirty="0"/>
          </a:p>
        </p:txBody>
      </p:sp>
      <p:sp>
        <p:nvSpPr>
          <p:cNvPr id="4" name="Footer Placeholder 3"/>
          <p:cNvSpPr>
            <a:spLocks noGrp="1"/>
          </p:cNvSpPr>
          <p:nvPr>
            <p:ph type="ftr" idx="11"/>
          </p:nvPr>
        </p:nvSpPr>
        <p:spPr>
          <a:xfrm>
            <a:off x="3124200" y="6278563"/>
            <a:ext cx="2890838" cy="452437"/>
          </a:xfrm>
        </p:spPr>
        <p:txBody>
          <a:bodyPr/>
          <a:lstStyle>
            <a:lvl1pPr>
              <a:defRPr/>
            </a:lvl1pPr>
          </a:lstStyle>
          <a:p>
            <a:pPr>
              <a:defRPr/>
            </a:pPr>
            <a:endParaRPr lang="en-ZA" dirty="0"/>
          </a:p>
        </p:txBody>
      </p:sp>
      <p:sp>
        <p:nvSpPr>
          <p:cNvPr id="5" name="Slide Number Placeholder 4"/>
          <p:cNvSpPr>
            <a:spLocks noGrp="1"/>
          </p:cNvSpPr>
          <p:nvPr>
            <p:ph type="sldNum" idx="12"/>
          </p:nvPr>
        </p:nvSpPr>
        <p:spPr>
          <a:xfrm>
            <a:off x="6553200" y="6278563"/>
            <a:ext cx="2128838" cy="452437"/>
          </a:xfrm>
        </p:spPr>
        <p:txBody>
          <a:bodyPr/>
          <a:lstStyle>
            <a:lvl1pPr>
              <a:defRPr/>
            </a:lvl1pPr>
          </a:lstStyle>
          <a:p>
            <a:pPr>
              <a:defRPr/>
            </a:pPr>
            <a:fld id="{E81DA09B-A993-411C-A6BC-479434076786}" type="slidenum">
              <a:rPr lang="en-ZA"/>
              <a:pPr>
                <a:defRPr/>
              </a:pPr>
              <a:t>‹#›</a:t>
            </a:fld>
            <a:endParaRPr lang="en-ZA" dirty="0"/>
          </a:p>
        </p:txBody>
      </p:sp>
      <p:pic>
        <p:nvPicPr>
          <p:cNvPr id="7" name="Picture 6" descr="Chodesh Large.png"/>
          <p:cNvPicPr>
            <a:picLocks noChangeAspect="1"/>
          </p:cNvPicPr>
          <p:nvPr userDrawn="1"/>
        </p:nvPicPr>
        <p:blipFill>
          <a:blip r:embed="rId2" cstate="print"/>
          <a:stretch>
            <a:fillRect/>
          </a:stretch>
        </p:blipFill>
        <p:spPr>
          <a:xfrm>
            <a:off x="3071" y="5976664"/>
            <a:ext cx="1040537" cy="836712"/>
          </a:xfrm>
          <a:prstGeom prst="rect">
            <a:avLst/>
          </a:prstGeom>
        </p:spPr>
      </p:pic>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2">
            <a:lumMod val="20000"/>
            <a:lumOff val="80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a:effectLst>
            <a:glow rad="63500">
              <a:schemeClr val="accent5">
                <a:satMod val="175000"/>
                <a:alpha val="40000"/>
              </a:schemeClr>
            </a:glow>
          </a:effectLst>
        </p:spPr>
        <p:txBody>
          <a:bodyPr vert="horz" lIns="91440" tIns="45720" rIns="91440" bIns="45720" rtlCol="0" anchor="ctr">
            <a:normAutofit/>
            <a:scene3d>
              <a:camera prst="orthographicFront"/>
              <a:lightRig rig="glow" dir="tl">
                <a:rot lat="0" lon="0" rev="5400000"/>
              </a:lightRig>
            </a:scene3d>
            <a:sp3d contourW="12700">
              <a:bevelT w="25400" h="25400"/>
              <a:contourClr>
                <a:schemeClr val="accent6">
                  <a:shade val="73000"/>
                </a:schemeClr>
              </a:contourClr>
            </a:sp3d>
          </a:bodyPr>
          <a:lstStyle/>
          <a:p>
            <a:r>
              <a:rPr lang="en-US" dirty="0" smtClean="0"/>
              <a:t>Click to edit Master title style</a:t>
            </a:r>
            <a:endParaRPr lang="en-ZA" dirty="0"/>
          </a:p>
        </p:txBody>
      </p:sp>
      <p:sp>
        <p:nvSpPr>
          <p:cNvPr id="3" name="Text Placeholder 2"/>
          <p:cNvSpPr>
            <a:spLocks noGrp="1"/>
          </p:cNvSpPr>
          <p:nvPr>
            <p:ph type="body" idx="1"/>
          </p:nvPr>
        </p:nvSpPr>
        <p:spPr>
          <a:xfrm>
            <a:off x="467544" y="1600200"/>
            <a:ext cx="8219256" cy="5257800"/>
          </a:xfrm>
          <a:prstGeom prst="rect">
            <a:avLst/>
          </a:prstGeom>
          <a:effectLst>
            <a:glow rad="63500">
              <a:srgbClr val="FFFF00">
                <a:alpha val="40000"/>
              </a:srgbClr>
            </a:glow>
          </a:effectLst>
        </p:spPr>
        <p:txBody>
          <a:bodyPr vert="horz" lIns="91440" tIns="45720" rIns="91440" bIns="45720" rtlCol="0">
            <a:normAutofit/>
          </a:bodyPr>
          <a:lstStyle/>
          <a:p>
            <a:pPr lvl="0"/>
            <a:endParaRPr lang="en-ZA" dirty="0"/>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cs typeface="+mn-cs"/>
              </a:defRPr>
            </a:lvl1pPr>
          </a:lstStyle>
          <a:p>
            <a:pPr>
              <a:defRPr/>
            </a:pPr>
            <a:endParaRPr lang="en-ZA" dirty="0"/>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cs typeface="+mn-cs"/>
              </a:defRPr>
            </a:lvl1pPr>
          </a:lstStyle>
          <a:p>
            <a:pPr>
              <a:defRPr/>
            </a:pPr>
            <a:endParaRPr lang="en-ZA" dirty="0"/>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cs typeface="+mn-cs"/>
              </a:defRPr>
            </a:lvl1pPr>
          </a:lstStyle>
          <a:p>
            <a:pPr>
              <a:defRPr/>
            </a:pPr>
            <a:fld id="{330956C2-FAE5-46F6-8224-5223E47ED471}" type="slidenum">
              <a:rPr lang="en-ZA" smtClean="0"/>
              <a:pPr>
                <a:defRPr/>
              </a:pPr>
              <a:t>‹#›</a:t>
            </a:fld>
            <a:endParaRPr lang="en-ZA" dirty="0"/>
          </a:p>
        </p:txBody>
      </p:sp>
    </p:spTree>
  </p:cSld>
  <p:clrMap bg1="lt1" tx1="dk1" bg2="lt2" tx2="dk2" accent1="accent1" accent2="accent2" accent3="accent3" accent4="accent4" accent5="accent5" accent6="accent6" hlink="hlink" folHlink="folHlink"/>
  <p:sldLayoutIdLst>
    <p:sldLayoutId id="2147483688" r:id="rId1"/>
    <p:sldLayoutId id="2147483689" r:id="rId2"/>
    <p:sldLayoutId id="2147483690" r:id="rId3"/>
    <p:sldLayoutId id="2147483691" r:id="rId4"/>
    <p:sldLayoutId id="2147483692" r:id="rId5"/>
    <p:sldLayoutId id="2147483693" r:id="rId6"/>
    <p:sldLayoutId id="2147483694" r:id="rId7"/>
    <p:sldLayoutId id="2147483695" r:id="rId8"/>
    <p:sldLayoutId id="2147483696" r:id="rId9"/>
    <p:sldLayoutId id="2147483697" r:id="rId10"/>
    <p:sldLayoutId id="2147483698" r:id="rId11"/>
    <p:sldLayoutId id="2147483699" r:id="rId12"/>
  </p:sldLayoutIdLst>
  <p:timing>
    <p:tnLst>
      <p:par>
        <p:cTn id="1" dur="indefinite" restart="never" nodeType="tmRoot"/>
      </p:par>
    </p:tnLst>
  </p:timing>
  <p:hf hdr="0" ftr="0" dt="0"/>
  <p:txStyles>
    <p:titleStyle>
      <a:lvl1pPr algn="ctr" rtl="0" eaLnBrk="0" fontAlgn="base" hangingPunct="0">
        <a:spcBef>
          <a:spcPct val="0"/>
        </a:spcBef>
        <a:spcAft>
          <a:spcPct val="0"/>
        </a:spcAft>
        <a:defRPr sz="4400" b="1" kern="1200" cap="none" spc="0">
          <a:ln w="11430"/>
          <a:solidFill>
            <a:schemeClr val="accent4">
              <a:lumMod val="50000"/>
            </a:schemeClr>
          </a:solidFill>
          <a:effectLst>
            <a:outerShdw blurRad="80000" dist="40000" dir="5040000" algn="tl">
              <a:srgbClr val="000000">
                <a:alpha val="30000"/>
              </a:srgbClr>
            </a:outerShdw>
          </a:effectLst>
          <a:latin typeface="+mj-lt"/>
          <a:ea typeface="+mj-ea"/>
          <a:cs typeface="+mj-cs"/>
        </a:defRPr>
      </a:lvl1pPr>
      <a:lvl2pPr algn="ctr" rtl="0" eaLnBrk="0" fontAlgn="base" hangingPunct="0">
        <a:spcBef>
          <a:spcPct val="0"/>
        </a:spcBef>
        <a:spcAft>
          <a:spcPct val="0"/>
        </a:spcAft>
        <a:defRPr sz="4400" b="1">
          <a:solidFill>
            <a:schemeClr val="tx1"/>
          </a:solidFill>
          <a:latin typeface="Calibri" pitchFamily="34" charset="0"/>
        </a:defRPr>
      </a:lvl2pPr>
      <a:lvl3pPr algn="ctr" rtl="0" eaLnBrk="0" fontAlgn="base" hangingPunct="0">
        <a:spcBef>
          <a:spcPct val="0"/>
        </a:spcBef>
        <a:spcAft>
          <a:spcPct val="0"/>
        </a:spcAft>
        <a:defRPr sz="4400" b="1">
          <a:solidFill>
            <a:schemeClr val="tx1"/>
          </a:solidFill>
          <a:latin typeface="Calibri" pitchFamily="34" charset="0"/>
        </a:defRPr>
      </a:lvl3pPr>
      <a:lvl4pPr algn="ctr" rtl="0" eaLnBrk="0" fontAlgn="base" hangingPunct="0">
        <a:spcBef>
          <a:spcPct val="0"/>
        </a:spcBef>
        <a:spcAft>
          <a:spcPct val="0"/>
        </a:spcAft>
        <a:defRPr sz="4400" b="1">
          <a:solidFill>
            <a:schemeClr val="tx1"/>
          </a:solidFill>
          <a:latin typeface="Calibri" pitchFamily="34" charset="0"/>
        </a:defRPr>
      </a:lvl4pPr>
      <a:lvl5pPr algn="ctr" rtl="0" eaLnBrk="0" fontAlgn="base" hangingPunct="0">
        <a:spcBef>
          <a:spcPct val="0"/>
        </a:spcBef>
        <a:spcAft>
          <a:spcPct val="0"/>
        </a:spcAft>
        <a:defRPr sz="4400" b="1">
          <a:solidFill>
            <a:schemeClr val="tx1"/>
          </a:solidFill>
          <a:latin typeface="Calibri" pitchFamily="34" charset="0"/>
        </a:defRPr>
      </a:lvl5pPr>
      <a:lvl6pPr marL="457200" algn="ctr" rtl="0" fontAlgn="base">
        <a:spcBef>
          <a:spcPct val="0"/>
        </a:spcBef>
        <a:spcAft>
          <a:spcPct val="0"/>
        </a:spcAft>
        <a:defRPr sz="4400">
          <a:solidFill>
            <a:srgbClr val="75005F"/>
          </a:solidFill>
          <a:latin typeface="Calibri" pitchFamily="34" charset="0"/>
        </a:defRPr>
      </a:lvl6pPr>
      <a:lvl7pPr marL="914400" algn="ctr" rtl="0" fontAlgn="base">
        <a:spcBef>
          <a:spcPct val="0"/>
        </a:spcBef>
        <a:spcAft>
          <a:spcPct val="0"/>
        </a:spcAft>
        <a:defRPr sz="4400">
          <a:solidFill>
            <a:srgbClr val="75005F"/>
          </a:solidFill>
          <a:latin typeface="Calibri" pitchFamily="34" charset="0"/>
        </a:defRPr>
      </a:lvl7pPr>
      <a:lvl8pPr marL="1371600" algn="ctr" rtl="0" fontAlgn="base">
        <a:spcBef>
          <a:spcPct val="0"/>
        </a:spcBef>
        <a:spcAft>
          <a:spcPct val="0"/>
        </a:spcAft>
        <a:defRPr sz="4400">
          <a:solidFill>
            <a:srgbClr val="75005F"/>
          </a:solidFill>
          <a:latin typeface="Calibri" pitchFamily="34" charset="0"/>
        </a:defRPr>
      </a:lvl8pPr>
      <a:lvl9pPr marL="1828800" algn="ctr" rtl="0" fontAlgn="base">
        <a:spcBef>
          <a:spcPct val="0"/>
        </a:spcBef>
        <a:spcAft>
          <a:spcPct val="0"/>
        </a:spcAft>
        <a:defRPr sz="4400">
          <a:solidFill>
            <a:srgbClr val="75005F"/>
          </a:solidFill>
          <a:latin typeface="Calibri" pitchFamily="34" charset="0"/>
        </a:defRPr>
      </a:lvl9pPr>
    </p:titleStyle>
    <p:bodyStyle>
      <a:lvl1pPr marL="0" indent="0" algn="just" rtl="0" eaLnBrk="0" fontAlgn="base" hangingPunct="0">
        <a:spcBef>
          <a:spcPct val="20000"/>
        </a:spcBef>
        <a:spcAft>
          <a:spcPct val="0"/>
        </a:spcAft>
        <a:buFont typeface="Arial" charset="0"/>
        <a:buNone/>
        <a:defRPr sz="2400" b="0" kern="1200" cap="none" spc="0">
          <a:ln w="1905"/>
          <a:solidFill>
            <a:schemeClr val="accent4">
              <a:lumMod val="75000"/>
            </a:schemeClr>
          </a:solidFill>
          <a:effectLst>
            <a:innerShdw blurRad="69850" dist="43180" dir="5400000">
              <a:srgbClr val="000000">
                <a:alpha val="65000"/>
              </a:srgbClr>
            </a:innerShdw>
          </a:effectLst>
          <a:latin typeface="+mn-lt"/>
          <a:ea typeface="+mn-ea"/>
          <a:cs typeface="+mn-cs"/>
        </a:defRPr>
      </a:lvl1pPr>
      <a:lvl2pPr marL="0" indent="0" algn="just" rtl="0" eaLnBrk="0" fontAlgn="base" hangingPunct="0">
        <a:spcBef>
          <a:spcPct val="20000"/>
        </a:spcBef>
        <a:spcAft>
          <a:spcPct val="0"/>
        </a:spcAft>
        <a:buFont typeface="Arial" charset="0"/>
        <a:buNone/>
        <a:defRPr sz="2400" b="0" kern="1200" cap="none" spc="0">
          <a:ln w="1905"/>
          <a:solidFill>
            <a:schemeClr val="accent4">
              <a:lumMod val="75000"/>
            </a:schemeClr>
          </a:solidFill>
          <a:effectLst>
            <a:innerShdw blurRad="69850" dist="43180" dir="5400000">
              <a:srgbClr val="000000">
                <a:alpha val="65000"/>
              </a:srgbClr>
            </a:innerShdw>
          </a:effectLst>
          <a:latin typeface="+mn-lt"/>
          <a:ea typeface="+mn-ea"/>
          <a:cs typeface="+mn-cs"/>
        </a:defRPr>
      </a:lvl2pPr>
      <a:lvl3pPr marL="0" indent="0" algn="just" rtl="0" eaLnBrk="0" fontAlgn="base" hangingPunct="0">
        <a:spcBef>
          <a:spcPct val="20000"/>
        </a:spcBef>
        <a:spcAft>
          <a:spcPct val="0"/>
        </a:spcAft>
        <a:buFont typeface="Arial" charset="0"/>
        <a:buNone/>
        <a:defRPr sz="2400" b="0" kern="1200" cap="none" spc="0">
          <a:ln w="1905"/>
          <a:solidFill>
            <a:schemeClr val="accent4">
              <a:lumMod val="75000"/>
            </a:schemeClr>
          </a:solidFill>
          <a:effectLst>
            <a:innerShdw blurRad="69850" dist="43180" dir="5400000">
              <a:srgbClr val="000000">
                <a:alpha val="65000"/>
              </a:srgbClr>
            </a:innerShdw>
          </a:effectLst>
          <a:latin typeface="+mn-lt"/>
          <a:ea typeface="+mn-ea"/>
          <a:cs typeface="+mn-cs"/>
        </a:defRPr>
      </a:lvl3pPr>
      <a:lvl4pPr marL="0" indent="0" algn="just" rtl="0" eaLnBrk="0" fontAlgn="base" hangingPunct="0">
        <a:spcBef>
          <a:spcPct val="20000"/>
        </a:spcBef>
        <a:spcAft>
          <a:spcPct val="0"/>
        </a:spcAft>
        <a:buFont typeface="Arial" charset="0"/>
        <a:buNone/>
        <a:defRPr sz="2400" b="0" kern="1200" cap="none" spc="0">
          <a:ln w="1905"/>
          <a:solidFill>
            <a:schemeClr val="accent4">
              <a:lumMod val="75000"/>
            </a:schemeClr>
          </a:solidFill>
          <a:effectLst>
            <a:innerShdw blurRad="69850" dist="43180" dir="5400000">
              <a:srgbClr val="000000">
                <a:alpha val="65000"/>
              </a:srgbClr>
            </a:innerShdw>
          </a:effectLst>
          <a:latin typeface="+mn-lt"/>
          <a:ea typeface="+mn-ea"/>
          <a:cs typeface="+mn-cs"/>
        </a:defRPr>
      </a:lvl4pPr>
      <a:lvl5pPr marL="0" indent="0" algn="just" rtl="0" eaLnBrk="0" fontAlgn="base" hangingPunct="0">
        <a:spcBef>
          <a:spcPct val="20000"/>
        </a:spcBef>
        <a:spcAft>
          <a:spcPct val="0"/>
        </a:spcAft>
        <a:buFont typeface="Arial" pitchFamily="34" charset="0"/>
        <a:buNone/>
        <a:defRPr sz="2400" b="0" kern="1200" cap="none" spc="0">
          <a:ln w="1905"/>
          <a:solidFill>
            <a:schemeClr val="accent4">
              <a:lumMod val="75000"/>
            </a:schemeClr>
          </a:solidFill>
          <a:effectLst>
            <a:innerShdw blurRad="69850" dist="43180" dir="5400000">
              <a:srgbClr val="000000">
                <a:alpha val="65000"/>
              </a:srgbClr>
            </a:innerShdw>
          </a:effectLst>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hyperlink" Target="http://www.sheepfoldgleanings.com/"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E:\389040_560666690622108_1545423389_n - Copy.jpg"/>
          <p:cNvPicPr>
            <a:picLocks noChangeAspect="1" noChangeArrowheads="1"/>
          </p:cNvPicPr>
          <p:nvPr/>
        </p:nvPicPr>
        <p:blipFill>
          <a:blip r:embed="rId3" cstate="print"/>
          <a:srcRect/>
          <a:stretch>
            <a:fillRect/>
          </a:stretch>
        </p:blipFill>
        <p:spPr bwMode="auto">
          <a:xfrm>
            <a:off x="0" y="0"/>
            <a:ext cx="9144000" cy="6858000"/>
          </a:xfrm>
          <a:prstGeom prst="rect">
            <a:avLst/>
          </a:prstGeom>
          <a:noFill/>
        </p:spPr>
      </p:pic>
      <p:sp>
        <p:nvSpPr>
          <p:cNvPr id="5" name="Slide Number Placeholder 4"/>
          <p:cNvSpPr>
            <a:spLocks noGrp="1"/>
          </p:cNvSpPr>
          <p:nvPr>
            <p:ph type="sldNum" idx="12"/>
          </p:nvPr>
        </p:nvSpPr>
        <p:spPr/>
        <p:txBody>
          <a:bodyPr/>
          <a:lstStyle/>
          <a:p>
            <a:pPr>
              <a:defRPr/>
            </a:pPr>
            <a:fld id="{E81DA09B-A993-411C-A6BC-479434076786}" type="slidenum">
              <a:rPr lang="en-ZA" smtClean="0"/>
              <a:pPr>
                <a:defRPr/>
              </a:pPr>
              <a:t>1</a:t>
            </a:fld>
            <a:endParaRPr lang="en-ZA" dirty="0"/>
          </a:p>
        </p:txBody>
      </p:sp>
      <p:pic>
        <p:nvPicPr>
          <p:cNvPr id="8" name="Picture 7" descr="Chodesh Large.png"/>
          <p:cNvPicPr>
            <a:picLocks noChangeAspect="1"/>
          </p:cNvPicPr>
          <p:nvPr/>
        </p:nvPicPr>
        <p:blipFill>
          <a:blip r:embed="rId4" cstate="print"/>
          <a:stretch>
            <a:fillRect/>
          </a:stretch>
        </p:blipFill>
        <p:spPr>
          <a:xfrm>
            <a:off x="1526365" y="260648"/>
            <a:ext cx="6358003" cy="5112568"/>
          </a:xfrm>
          <a:prstGeom prst="rect">
            <a:avLst/>
          </a:prstGeom>
        </p:spPr>
      </p:pic>
    </p:spTree>
  </p:cSld>
  <p:clrMapOvr>
    <a:masterClrMapping/>
  </p:clrMapOvr>
  <p:transition/>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ZA" dirty="0" smtClean="0"/>
              <a:t>RECOGNITION</a:t>
            </a:r>
            <a:endParaRPr lang="en-ZA" dirty="0"/>
          </a:p>
        </p:txBody>
      </p:sp>
      <p:sp>
        <p:nvSpPr>
          <p:cNvPr id="5" name="Content Placeholder 4"/>
          <p:cNvSpPr>
            <a:spLocks noGrp="1"/>
          </p:cNvSpPr>
          <p:nvPr>
            <p:ph idx="1"/>
          </p:nvPr>
        </p:nvSpPr>
        <p:spPr/>
        <p:txBody>
          <a:bodyPr>
            <a:normAutofit fontScale="25000" lnSpcReduction="20000"/>
          </a:bodyPr>
          <a:lstStyle/>
          <a:p>
            <a:pPr algn="ctr">
              <a:lnSpc>
                <a:spcPts val="2200"/>
              </a:lnSpc>
            </a:pPr>
            <a:r>
              <a:rPr lang="en-ZA" sz="9600" b="1" dirty="0" smtClean="0"/>
              <a:t>THE MESSIANIC PROPHECY BIBLE PROJECT</a:t>
            </a:r>
          </a:p>
          <a:p>
            <a:pPr>
              <a:lnSpc>
                <a:spcPts val="2200"/>
              </a:lnSpc>
            </a:pPr>
            <a:r>
              <a:rPr lang="en-ZA" sz="9600" i="1" dirty="0" smtClean="0">
                <a:solidFill>
                  <a:srgbClr val="004821"/>
                </a:solidFill>
              </a:rPr>
              <a:t>http://www.messianicbible.com</a:t>
            </a:r>
          </a:p>
          <a:p>
            <a:pPr>
              <a:lnSpc>
                <a:spcPts val="2200"/>
              </a:lnSpc>
            </a:pPr>
            <a:endParaRPr lang="en-ZA" sz="9600" dirty="0" smtClean="0"/>
          </a:p>
          <a:p>
            <a:pPr algn="ctr">
              <a:lnSpc>
                <a:spcPts val="2200"/>
              </a:lnSpc>
            </a:pPr>
            <a:r>
              <a:rPr lang="en-ZA" sz="9600" b="1" dirty="0" smtClean="0"/>
              <a:t>HEAR O ISRAEL </a:t>
            </a:r>
          </a:p>
          <a:p>
            <a:pPr>
              <a:lnSpc>
                <a:spcPts val="2200"/>
              </a:lnSpc>
            </a:pPr>
            <a:r>
              <a:rPr lang="en-ZA" sz="9600" i="1" dirty="0" smtClean="0">
                <a:solidFill>
                  <a:srgbClr val="004821"/>
                </a:solidFill>
              </a:rPr>
              <a:t>www.hearoisrael.org</a:t>
            </a:r>
          </a:p>
          <a:p>
            <a:pPr>
              <a:lnSpc>
                <a:spcPts val="2200"/>
              </a:lnSpc>
            </a:pPr>
            <a:endParaRPr lang="en-ZA" sz="9600" dirty="0" smtClean="0"/>
          </a:p>
          <a:p>
            <a:pPr algn="ctr">
              <a:lnSpc>
                <a:spcPts val="2200"/>
              </a:lnSpc>
            </a:pPr>
            <a:r>
              <a:rPr lang="en-ZA" sz="9600" b="1" dirty="0" smtClean="0"/>
              <a:t>SHEEPFOLD GLEANINGS WRITTEN BY JULIE PARKER</a:t>
            </a:r>
            <a:endParaRPr lang="en-ZA" sz="9600" b="1" dirty="0" smtClean="0">
              <a:hlinkClick r:id="rId2"/>
            </a:endParaRPr>
          </a:p>
          <a:p>
            <a:pPr>
              <a:lnSpc>
                <a:spcPts val="2200"/>
              </a:lnSpc>
            </a:pPr>
            <a:r>
              <a:rPr lang="en-ZA" sz="9600" i="1" dirty="0" smtClean="0">
                <a:solidFill>
                  <a:srgbClr val="004821"/>
                </a:solidFill>
              </a:rPr>
              <a:t>www.sheepfoldgleanings.com</a:t>
            </a:r>
          </a:p>
          <a:p>
            <a:pPr>
              <a:lnSpc>
                <a:spcPts val="2200"/>
              </a:lnSpc>
            </a:pPr>
            <a:endParaRPr lang="en-ZA" sz="9600" dirty="0" smtClean="0"/>
          </a:p>
          <a:p>
            <a:pPr algn="ctr">
              <a:lnSpc>
                <a:spcPts val="2200"/>
              </a:lnSpc>
            </a:pPr>
            <a:r>
              <a:rPr lang="en-ZA" sz="9600" b="1" dirty="0" smtClean="0"/>
              <a:t>MESSIANIC ISRAEL ALLIANCE</a:t>
            </a:r>
          </a:p>
          <a:p>
            <a:pPr>
              <a:lnSpc>
                <a:spcPts val="2200"/>
              </a:lnSpc>
            </a:pPr>
            <a:r>
              <a:rPr lang="en-ZA" sz="9600" i="1" dirty="0" smtClean="0">
                <a:solidFill>
                  <a:srgbClr val="004821"/>
                </a:solidFill>
              </a:rPr>
              <a:t>http://www.messianicisrael.com</a:t>
            </a:r>
          </a:p>
          <a:p>
            <a:pPr>
              <a:lnSpc>
                <a:spcPts val="2200"/>
              </a:lnSpc>
            </a:pPr>
            <a:endParaRPr lang="en-ZA" sz="9600" dirty="0" smtClean="0"/>
          </a:p>
          <a:p>
            <a:pPr algn="ctr">
              <a:lnSpc>
                <a:spcPts val="2200"/>
              </a:lnSpc>
            </a:pPr>
            <a:r>
              <a:rPr lang="en-ZA" sz="9600" b="1" dirty="0" smtClean="0"/>
              <a:t>AZAMRA TORAH FOR OUR TIME – RABBI AVRAHAM GREENBAUM</a:t>
            </a:r>
          </a:p>
          <a:p>
            <a:pPr>
              <a:lnSpc>
                <a:spcPts val="2200"/>
              </a:lnSpc>
            </a:pPr>
            <a:r>
              <a:rPr lang="en-ZA" sz="9600" i="1" dirty="0" smtClean="0">
                <a:solidFill>
                  <a:srgbClr val="004821"/>
                </a:solidFill>
              </a:rPr>
              <a:t>http://www.azamra.org</a:t>
            </a:r>
          </a:p>
          <a:p>
            <a:pPr>
              <a:lnSpc>
                <a:spcPts val="2200"/>
              </a:lnSpc>
            </a:pPr>
            <a:endParaRPr lang="en-ZA" dirty="0"/>
          </a:p>
        </p:txBody>
      </p:sp>
      <p:sp>
        <p:nvSpPr>
          <p:cNvPr id="3" name="Slide Number Placeholder 2"/>
          <p:cNvSpPr>
            <a:spLocks noGrp="1"/>
          </p:cNvSpPr>
          <p:nvPr>
            <p:ph type="sldNum" sz="quarter" idx="12"/>
          </p:nvPr>
        </p:nvSpPr>
        <p:spPr/>
        <p:txBody>
          <a:bodyPr/>
          <a:lstStyle/>
          <a:p>
            <a:pPr>
              <a:defRPr/>
            </a:pPr>
            <a:fld id="{E81DA09B-A993-411C-A6BC-479434076786}" type="slidenum">
              <a:rPr lang="en-ZA" smtClean="0"/>
              <a:pPr>
                <a:defRPr/>
              </a:pPr>
              <a:t>2</a:t>
            </a:fld>
            <a:endParaRPr lang="en-ZA"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95536" y="476672"/>
            <a:ext cx="8132440" cy="1470025"/>
          </a:xfrm>
        </p:spPr>
        <p:txBody>
          <a:bodyPr>
            <a:normAutofit/>
          </a:bodyPr>
          <a:lstStyle/>
          <a:p>
            <a:r>
              <a:rPr lang="en-ZA" sz="4900" i="1" dirty="0" smtClean="0"/>
              <a:t>KEDOSHIM (Set-apart Ones) </a:t>
            </a:r>
            <a:endParaRPr lang="en-US" sz="4900" dirty="0"/>
          </a:p>
        </p:txBody>
      </p:sp>
      <p:sp>
        <p:nvSpPr>
          <p:cNvPr id="3" name="Subtitle 2"/>
          <p:cNvSpPr>
            <a:spLocks noGrp="1"/>
          </p:cNvSpPr>
          <p:nvPr>
            <p:ph type="subTitle" idx="1"/>
          </p:nvPr>
        </p:nvSpPr>
        <p:spPr>
          <a:xfrm>
            <a:off x="467544" y="5301208"/>
            <a:ext cx="8352928" cy="1556792"/>
          </a:xfrm>
        </p:spPr>
        <p:txBody>
          <a:bodyPr>
            <a:normAutofit/>
          </a:bodyPr>
          <a:lstStyle/>
          <a:p>
            <a:pPr>
              <a:lnSpc>
                <a:spcPts val="2000"/>
              </a:lnSpc>
            </a:pPr>
            <a:r>
              <a:rPr lang="en-ZA" sz="2000" dirty="0" smtClean="0"/>
              <a:t>TORAH: Leviticus 19:1-20:27;  </a:t>
            </a:r>
          </a:p>
          <a:p>
            <a:pPr>
              <a:lnSpc>
                <a:spcPts val="2000"/>
              </a:lnSpc>
            </a:pPr>
            <a:r>
              <a:rPr lang="en-ZA" sz="2000" dirty="0" smtClean="0"/>
              <a:t>HAFTARAH: Ezekiel 22:1-19;  Amos 9:7-15; Isaiah 66:1-24; </a:t>
            </a:r>
          </a:p>
          <a:p>
            <a:pPr>
              <a:lnSpc>
                <a:spcPts val="2000"/>
              </a:lnSpc>
            </a:pPr>
            <a:r>
              <a:rPr lang="en-ZA" sz="2000" dirty="0" smtClean="0"/>
              <a:t>B’RIT CHADASHAH: </a:t>
            </a:r>
            <a:r>
              <a:rPr lang="en-GB" sz="2000" dirty="0" smtClean="0"/>
              <a:t>Hebrews 9:6-28; Romans 3:19-28; 9:30-10:13; 1 Corinthians 5:1-13; 2 Corinthians 2:1-11; 14-17; </a:t>
            </a:r>
            <a:r>
              <a:rPr lang="en-ZA" sz="2000" dirty="0" smtClean="0"/>
              <a:t>1 Peter 1:13-16</a:t>
            </a:r>
          </a:p>
          <a:p>
            <a:pPr>
              <a:lnSpc>
                <a:spcPts val="2000"/>
              </a:lnSpc>
            </a:pPr>
            <a:r>
              <a:rPr lang="en-ZA" sz="1600" i="1" dirty="0" smtClean="0">
                <a:solidFill>
                  <a:schemeClr val="accent6">
                    <a:lumMod val="50000"/>
                  </a:schemeClr>
                </a:solidFill>
              </a:rPr>
              <a:t>All references: The Scripture 1998+ unless otherwise noted</a:t>
            </a:r>
            <a:endParaRPr lang="en-ZA" sz="1600" i="1" dirty="0">
              <a:solidFill>
                <a:schemeClr val="accent6">
                  <a:lumMod val="50000"/>
                </a:schemeClr>
              </a:solidFill>
            </a:endParaRPr>
          </a:p>
        </p:txBody>
      </p:sp>
      <p:pic>
        <p:nvPicPr>
          <p:cNvPr id="4" name="Picture 3" descr="https://staticapp.icpsc.com/icp/loadimage.php/mogile/261268/499e66e454449435328e244fe9256056/image/jpeg"/>
          <p:cNvPicPr/>
          <p:nvPr/>
        </p:nvPicPr>
        <p:blipFill>
          <a:blip r:embed="rId2" cstate="print"/>
          <a:srcRect/>
          <a:stretch>
            <a:fillRect/>
          </a:stretch>
        </p:blipFill>
        <p:spPr bwMode="auto">
          <a:xfrm>
            <a:off x="2267744" y="2132856"/>
            <a:ext cx="4641304" cy="3062263"/>
          </a:xfrm>
          <a:prstGeom prst="rect">
            <a:avLst/>
          </a:prstGeom>
          <a:ln>
            <a:noFill/>
          </a:ln>
          <a:effectLst>
            <a:outerShdw blurRad="292100" dist="139700" dir="2700000" algn="tl" rotWithShape="0">
              <a:srgbClr val="333333">
                <a:alpha val="65000"/>
              </a:srgbClr>
            </a:outerShdw>
          </a:effectLst>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dirty="0" smtClean="0"/>
              <a:t>KEDOSHIM</a:t>
            </a:r>
            <a:endParaRPr lang="en-ZA" dirty="0"/>
          </a:p>
        </p:txBody>
      </p:sp>
      <p:sp>
        <p:nvSpPr>
          <p:cNvPr id="3" name="Content Placeholder 2"/>
          <p:cNvSpPr>
            <a:spLocks noGrp="1"/>
          </p:cNvSpPr>
          <p:nvPr>
            <p:ph idx="1"/>
          </p:nvPr>
        </p:nvSpPr>
        <p:spPr/>
        <p:txBody>
          <a:bodyPr>
            <a:noAutofit/>
          </a:bodyPr>
          <a:lstStyle/>
          <a:p>
            <a:pPr algn="ctr">
              <a:lnSpc>
                <a:spcPts val="2500"/>
              </a:lnSpc>
            </a:pPr>
            <a:r>
              <a:rPr lang="en-ZA" i="1" dirty="0" smtClean="0">
                <a:solidFill>
                  <a:srgbClr val="004821"/>
                </a:solidFill>
              </a:rPr>
              <a:t>And </a:t>
            </a:r>
            <a:r>
              <a:rPr lang="he-IL" i="1" dirty="0" smtClean="0">
                <a:solidFill>
                  <a:srgbClr val="004821"/>
                </a:solidFill>
              </a:rPr>
              <a:t>יהוה</a:t>
            </a:r>
            <a:r>
              <a:rPr lang="en-ZA" i="1" dirty="0" smtClean="0">
                <a:solidFill>
                  <a:srgbClr val="004821"/>
                </a:solidFill>
              </a:rPr>
              <a:t> spoke to </a:t>
            </a:r>
            <a:r>
              <a:rPr lang="en-ZA" i="1" dirty="0" err="1" smtClean="0">
                <a:solidFill>
                  <a:srgbClr val="004821"/>
                </a:solidFill>
              </a:rPr>
              <a:t>Mosheh</a:t>
            </a:r>
            <a:r>
              <a:rPr lang="en-ZA" i="1" dirty="0" smtClean="0">
                <a:solidFill>
                  <a:srgbClr val="004821"/>
                </a:solidFill>
              </a:rPr>
              <a:t>, saying, “Speak to all the congregation of the children of </a:t>
            </a:r>
            <a:r>
              <a:rPr lang="en-ZA" i="1" dirty="0" err="1" smtClean="0">
                <a:solidFill>
                  <a:srgbClr val="004821"/>
                </a:solidFill>
              </a:rPr>
              <a:t>Yisra’ĕl</a:t>
            </a:r>
            <a:r>
              <a:rPr lang="en-ZA" i="1" dirty="0" smtClean="0">
                <a:solidFill>
                  <a:srgbClr val="004821"/>
                </a:solidFill>
              </a:rPr>
              <a:t>, and say to them, ‘Be set-apart, for I </a:t>
            </a:r>
            <a:r>
              <a:rPr lang="he-IL" i="1" dirty="0" smtClean="0">
                <a:solidFill>
                  <a:srgbClr val="004821"/>
                </a:solidFill>
              </a:rPr>
              <a:t>יהוה</a:t>
            </a:r>
            <a:r>
              <a:rPr lang="en-US" i="1" dirty="0" smtClean="0">
                <a:solidFill>
                  <a:srgbClr val="004821"/>
                </a:solidFill>
              </a:rPr>
              <a:t> your Elohim am set-apart. </a:t>
            </a:r>
            <a:r>
              <a:rPr lang="en-ZA" b="1" i="1" dirty="0" smtClean="0">
                <a:solidFill>
                  <a:srgbClr val="004821"/>
                </a:solidFill>
              </a:rPr>
              <a:t>(Leviticus 19:1-2)</a:t>
            </a:r>
          </a:p>
          <a:p>
            <a:pPr>
              <a:lnSpc>
                <a:spcPts val="2500"/>
              </a:lnSpc>
            </a:pPr>
            <a:r>
              <a:rPr lang="en-ZA" dirty="0" err="1" smtClean="0"/>
              <a:t>Kedoshim</a:t>
            </a:r>
            <a:r>
              <a:rPr lang="en-ZA" dirty="0" smtClean="0"/>
              <a:t>, focuses on what may be the most important attribute of  </a:t>
            </a:r>
            <a:r>
              <a:rPr lang="he-IL" dirty="0" smtClean="0"/>
              <a:t>יהוה</a:t>
            </a:r>
            <a:r>
              <a:rPr lang="en-ZA" dirty="0" smtClean="0"/>
              <a:t>…. His Holiness. Not only is He holy, but as His people, we also are given the command to </a:t>
            </a:r>
            <a:r>
              <a:rPr lang="en-ZA" i="1" dirty="0" smtClean="0"/>
              <a:t>“be holy” </a:t>
            </a:r>
            <a:r>
              <a:rPr lang="en-ZA" dirty="0" smtClean="0"/>
              <a:t>In the Apostolic Scriptures, Peter reiterated these words as he spoke to believers in Messiah:</a:t>
            </a:r>
          </a:p>
          <a:p>
            <a:pPr algn="ctr">
              <a:lnSpc>
                <a:spcPts val="2500"/>
              </a:lnSpc>
            </a:pPr>
            <a:r>
              <a:rPr lang="en-ZA" i="1" dirty="0" smtClean="0">
                <a:solidFill>
                  <a:srgbClr val="004821"/>
                </a:solidFill>
              </a:rPr>
              <a:t>as obedient children, not conforming yourselves to the former lusts in your ignorance, instead, as the One who called you is set-apart, so you also should become set-apart in all behaviour, because it has been written, “Be set-apart, for I am set-apart.” </a:t>
            </a:r>
          </a:p>
          <a:p>
            <a:pPr algn="ctr">
              <a:lnSpc>
                <a:spcPts val="2500"/>
              </a:lnSpc>
            </a:pPr>
            <a:r>
              <a:rPr lang="en-ZA" b="1" i="1" dirty="0" smtClean="0">
                <a:solidFill>
                  <a:srgbClr val="004821"/>
                </a:solidFill>
              </a:rPr>
              <a:t>(1 Peter 1:14-16)</a:t>
            </a:r>
          </a:p>
          <a:p>
            <a:pPr>
              <a:lnSpc>
                <a:spcPts val="2500"/>
              </a:lnSpc>
            </a:pPr>
            <a:r>
              <a:rPr lang="en-ZA" dirty="0" smtClean="0"/>
              <a:t>This is definitely a commandment for us! But what does it mean exactly….to be holy?  </a:t>
            </a:r>
          </a:p>
        </p:txBody>
      </p:sp>
      <p:sp>
        <p:nvSpPr>
          <p:cNvPr id="4" name="Slide Number Placeholder 3"/>
          <p:cNvSpPr>
            <a:spLocks noGrp="1"/>
          </p:cNvSpPr>
          <p:nvPr>
            <p:ph type="sldNum" sz="quarter" idx="12"/>
          </p:nvPr>
        </p:nvSpPr>
        <p:spPr/>
        <p:txBody>
          <a:bodyPr/>
          <a:lstStyle/>
          <a:p>
            <a:pPr>
              <a:defRPr/>
            </a:pPr>
            <a:fld id="{715B7D16-8FAD-4D2D-B977-107333E7495D}" type="slidenum">
              <a:rPr lang="en-ZA" smtClean="0"/>
              <a:pPr>
                <a:defRPr/>
              </a:pPr>
              <a:t>4</a:t>
            </a:fld>
            <a:endParaRPr lang="en-ZA"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dirty="0" smtClean="0"/>
              <a:t>HOLYNESS</a:t>
            </a:r>
            <a:endParaRPr lang="en-ZA" dirty="0"/>
          </a:p>
        </p:txBody>
      </p:sp>
      <p:sp>
        <p:nvSpPr>
          <p:cNvPr id="3" name="Content Placeholder 2"/>
          <p:cNvSpPr>
            <a:spLocks noGrp="1"/>
          </p:cNvSpPr>
          <p:nvPr>
            <p:ph idx="1"/>
          </p:nvPr>
        </p:nvSpPr>
        <p:spPr/>
        <p:txBody>
          <a:bodyPr>
            <a:noAutofit/>
          </a:bodyPr>
          <a:lstStyle/>
          <a:p>
            <a:pPr>
              <a:lnSpc>
                <a:spcPts val="2400"/>
              </a:lnSpc>
            </a:pPr>
            <a:r>
              <a:rPr lang="en-ZA" b="1" i="1" dirty="0" smtClean="0"/>
              <a:t>Webster’s Dictionary gives this definition:  </a:t>
            </a:r>
            <a:r>
              <a:rPr lang="en-ZA" dirty="0" smtClean="0"/>
              <a:t>belonging to or derived from or associated with a divine power.  </a:t>
            </a:r>
          </a:p>
          <a:p>
            <a:pPr>
              <a:lnSpc>
                <a:spcPts val="2400"/>
              </a:lnSpc>
            </a:pPr>
            <a:r>
              <a:rPr lang="en-ZA" b="1" i="1" dirty="0" smtClean="0"/>
              <a:t>Jeff Benner</a:t>
            </a:r>
            <a:r>
              <a:rPr lang="en-ZA" dirty="0" smtClean="0"/>
              <a:t>, author of Ancient </a:t>
            </a:r>
            <a:r>
              <a:rPr lang="en-ZA" i="1" dirty="0" smtClean="0"/>
              <a:t>Hebrew Lexicon of the Bible defines holy as “set apart from the rest for a special function.” </a:t>
            </a:r>
            <a:r>
              <a:rPr lang="en-ZA" dirty="0" smtClean="0"/>
              <a:t>This separateness….this </a:t>
            </a:r>
            <a:r>
              <a:rPr lang="en-ZA" i="1" dirty="0" smtClean="0"/>
              <a:t>“otherness” </a:t>
            </a:r>
            <a:r>
              <a:rPr lang="en-ZA" dirty="0" smtClean="0"/>
              <a:t>can be expressed in either a positive or a negative way. </a:t>
            </a:r>
          </a:p>
          <a:p>
            <a:pPr marL="174625" indent="-174625">
              <a:lnSpc>
                <a:spcPts val="2400"/>
              </a:lnSpc>
              <a:buFont typeface="Arial" pitchFamily="34" charset="0"/>
              <a:buChar char="•"/>
            </a:pPr>
            <a:r>
              <a:rPr lang="en-ZA" dirty="0" smtClean="0"/>
              <a:t>Positive: Being set apart for </a:t>
            </a:r>
            <a:r>
              <a:rPr lang="he-IL" dirty="0" smtClean="0"/>
              <a:t>יהוה</a:t>
            </a:r>
            <a:endParaRPr lang="en-ZA" dirty="0" smtClean="0"/>
          </a:p>
          <a:p>
            <a:pPr marL="174625" indent="-174625">
              <a:lnSpc>
                <a:spcPts val="2400"/>
              </a:lnSpc>
              <a:buFont typeface="Arial" pitchFamily="34" charset="0"/>
              <a:buChar char="•"/>
            </a:pPr>
            <a:r>
              <a:rPr lang="en-ZA" dirty="0" smtClean="0"/>
              <a:t>Negative: The word can also be used of pagan temple prostitutes who were also </a:t>
            </a:r>
            <a:r>
              <a:rPr lang="en-ZA" i="1" dirty="0" smtClean="0"/>
              <a:t>“set apart for a special function.”</a:t>
            </a:r>
          </a:p>
          <a:p>
            <a:pPr>
              <a:lnSpc>
                <a:spcPts val="2400"/>
              </a:lnSpc>
            </a:pPr>
            <a:r>
              <a:rPr lang="en-ZA" dirty="0" smtClean="0"/>
              <a:t>When </a:t>
            </a:r>
            <a:r>
              <a:rPr lang="he-IL" dirty="0" smtClean="0"/>
              <a:t>יהוה</a:t>
            </a:r>
            <a:r>
              <a:rPr lang="en-ZA" dirty="0" smtClean="0"/>
              <a:t> commands us to </a:t>
            </a:r>
            <a:r>
              <a:rPr lang="en-ZA" i="1" dirty="0" smtClean="0"/>
              <a:t>“be holy”,</a:t>
            </a:r>
            <a:r>
              <a:rPr lang="en-ZA" dirty="0" smtClean="0"/>
              <a:t> He is asking us to separate ourselves from anything that is NOT holy. Holiness is manifested through our behaviour </a:t>
            </a:r>
            <a:r>
              <a:rPr lang="en-ZA" b="1" i="1" dirty="0" smtClean="0"/>
              <a:t>(1 Peter 1:15). </a:t>
            </a:r>
            <a:r>
              <a:rPr lang="en-ZA" dirty="0" smtClean="0"/>
              <a:t>It is not simply something that we ARE as a result of receiving Messiah. Accepting </a:t>
            </a:r>
            <a:r>
              <a:rPr lang="he-IL" dirty="0" smtClean="0"/>
              <a:t>יהושע</a:t>
            </a:r>
            <a:r>
              <a:rPr lang="en-ZA" dirty="0" smtClean="0"/>
              <a:t> as our </a:t>
            </a:r>
            <a:r>
              <a:rPr lang="en-ZA" dirty="0" err="1" smtClean="0"/>
              <a:t>Adonai</a:t>
            </a:r>
            <a:r>
              <a:rPr lang="en-ZA" dirty="0" smtClean="0"/>
              <a:t> means that we are now ready to begin to follow Him in holiness.</a:t>
            </a:r>
            <a:endParaRPr lang="en-ZA" dirty="0"/>
          </a:p>
        </p:txBody>
      </p:sp>
      <p:sp>
        <p:nvSpPr>
          <p:cNvPr id="4" name="Slide Number Placeholder 3"/>
          <p:cNvSpPr>
            <a:spLocks noGrp="1"/>
          </p:cNvSpPr>
          <p:nvPr>
            <p:ph type="sldNum" sz="quarter" idx="12"/>
          </p:nvPr>
        </p:nvSpPr>
        <p:spPr/>
        <p:txBody>
          <a:bodyPr/>
          <a:lstStyle/>
          <a:p>
            <a:pPr>
              <a:defRPr/>
            </a:pPr>
            <a:fld id="{715B7D16-8FAD-4D2D-B977-107333E7495D}" type="slidenum">
              <a:rPr lang="en-ZA" smtClean="0"/>
              <a:pPr>
                <a:defRPr/>
              </a:pPr>
              <a:t>5</a:t>
            </a:fld>
            <a:endParaRPr lang="en-ZA"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dirty="0" smtClean="0"/>
              <a:t>IT IS WRITTEN</a:t>
            </a:r>
            <a:endParaRPr lang="en-ZA" dirty="0"/>
          </a:p>
        </p:txBody>
      </p:sp>
      <p:sp>
        <p:nvSpPr>
          <p:cNvPr id="3" name="Content Placeholder 2"/>
          <p:cNvSpPr>
            <a:spLocks noGrp="1"/>
          </p:cNvSpPr>
          <p:nvPr>
            <p:ph idx="1"/>
          </p:nvPr>
        </p:nvSpPr>
        <p:spPr/>
        <p:txBody>
          <a:bodyPr>
            <a:noAutofit/>
          </a:bodyPr>
          <a:lstStyle/>
          <a:p>
            <a:pPr>
              <a:lnSpc>
                <a:spcPts val="2100"/>
              </a:lnSpc>
            </a:pPr>
            <a:r>
              <a:rPr lang="en-ZA" dirty="0" smtClean="0"/>
              <a:t>In 1 Peter 1:16 above, Peter writes that </a:t>
            </a:r>
            <a:r>
              <a:rPr lang="en-ZA" i="1" dirty="0" smtClean="0"/>
              <a:t>“it is written”.</a:t>
            </a:r>
            <a:r>
              <a:rPr lang="en-ZA" dirty="0" smtClean="0"/>
              <a:t> Following are the Scriptures that Peter would have been referencing. The context of these verses is given in parenthesis:</a:t>
            </a:r>
          </a:p>
          <a:p>
            <a:pPr marL="174625" indent="-174625">
              <a:lnSpc>
                <a:spcPts val="2100"/>
              </a:lnSpc>
              <a:buFont typeface="Arial" pitchFamily="34" charset="0"/>
              <a:buChar char="•"/>
            </a:pPr>
            <a:r>
              <a:rPr lang="en-ZA" i="1" dirty="0" smtClean="0">
                <a:solidFill>
                  <a:srgbClr val="004821"/>
                </a:solidFill>
              </a:rPr>
              <a:t>‘For I am </a:t>
            </a:r>
            <a:r>
              <a:rPr lang="he-IL" i="1" dirty="0" smtClean="0">
                <a:solidFill>
                  <a:srgbClr val="004821"/>
                </a:solidFill>
              </a:rPr>
              <a:t>יהוה</a:t>
            </a:r>
            <a:r>
              <a:rPr lang="en-ZA" i="1" dirty="0" smtClean="0">
                <a:solidFill>
                  <a:srgbClr val="004821"/>
                </a:solidFill>
              </a:rPr>
              <a:t> your Elohim, and you shall set yourselves apart. And you shall be set-apart, for I am set-apart. And do not defile yourselves with any creeping creature that creeps on the earth. </a:t>
            </a:r>
            <a:r>
              <a:rPr lang="en-ZA" b="1" i="1" dirty="0" smtClean="0">
                <a:solidFill>
                  <a:srgbClr val="004821"/>
                </a:solidFill>
              </a:rPr>
              <a:t>(Leviticus 11:44) </a:t>
            </a:r>
            <a:r>
              <a:rPr lang="en-ZA" dirty="0" smtClean="0"/>
              <a:t>- Your diet</a:t>
            </a:r>
          </a:p>
          <a:p>
            <a:pPr marL="174625" indent="-174625">
              <a:lnSpc>
                <a:spcPts val="2100"/>
              </a:lnSpc>
              <a:buFont typeface="Arial" pitchFamily="34" charset="0"/>
              <a:buChar char="•"/>
            </a:pPr>
            <a:r>
              <a:rPr lang="en-ZA" i="1" dirty="0" smtClean="0">
                <a:solidFill>
                  <a:srgbClr val="004821"/>
                </a:solidFill>
              </a:rPr>
              <a:t>“Speak to all the congregation of the children of </a:t>
            </a:r>
            <a:r>
              <a:rPr lang="en-ZA" i="1" dirty="0" err="1" smtClean="0">
                <a:solidFill>
                  <a:srgbClr val="004821"/>
                </a:solidFill>
              </a:rPr>
              <a:t>Yisra’ĕl</a:t>
            </a:r>
            <a:r>
              <a:rPr lang="en-ZA" i="1" dirty="0" smtClean="0">
                <a:solidFill>
                  <a:srgbClr val="004821"/>
                </a:solidFill>
              </a:rPr>
              <a:t>, and say to them, ‘Be set-apart, for I </a:t>
            </a:r>
            <a:r>
              <a:rPr lang="he-IL" i="1" dirty="0" smtClean="0">
                <a:solidFill>
                  <a:srgbClr val="004821"/>
                </a:solidFill>
              </a:rPr>
              <a:t>יהוה</a:t>
            </a:r>
            <a:r>
              <a:rPr lang="en-US" i="1" dirty="0" smtClean="0">
                <a:solidFill>
                  <a:srgbClr val="004821"/>
                </a:solidFill>
              </a:rPr>
              <a:t> your Elohim am set-apart. </a:t>
            </a:r>
            <a:r>
              <a:rPr lang="en-ZA" b="1" i="1" dirty="0" smtClean="0">
                <a:solidFill>
                  <a:srgbClr val="004821"/>
                </a:solidFill>
              </a:rPr>
              <a:t>(Leviticus 19:2) </a:t>
            </a:r>
            <a:r>
              <a:rPr lang="en-ZA" dirty="0" smtClean="0"/>
              <a:t>- Honouring your parents and Shabbat</a:t>
            </a:r>
          </a:p>
          <a:p>
            <a:pPr marL="174625" indent="-174625">
              <a:lnSpc>
                <a:spcPts val="2100"/>
              </a:lnSpc>
              <a:buFont typeface="Arial" pitchFamily="34" charset="0"/>
              <a:buChar char="•"/>
            </a:pPr>
            <a:r>
              <a:rPr lang="en-ZA" i="1" dirty="0" smtClean="0">
                <a:solidFill>
                  <a:srgbClr val="004821"/>
                </a:solidFill>
              </a:rPr>
              <a:t>‘And you shall set yourselves apart, and shall be set-apart, for I am </a:t>
            </a:r>
            <a:r>
              <a:rPr lang="he-IL" i="1" dirty="0" smtClean="0">
                <a:solidFill>
                  <a:srgbClr val="004821"/>
                </a:solidFill>
              </a:rPr>
              <a:t>יהוה</a:t>
            </a:r>
            <a:r>
              <a:rPr lang="en-US" i="1" dirty="0" smtClean="0">
                <a:solidFill>
                  <a:srgbClr val="004821"/>
                </a:solidFill>
              </a:rPr>
              <a:t> your Elohim, </a:t>
            </a:r>
            <a:r>
              <a:rPr lang="en-ZA" b="1" i="1" dirty="0" smtClean="0">
                <a:solidFill>
                  <a:srgbClr val="004821"/>
                </a:solidFill>
              </a:rPr>
              <a:t>(Leviticus 20:7) - </a:t>
            </a:r>
            <a:r>
              <a:rPr lang="en-ZA" dirty="0" smtClean="0"/>
              <a:t>Sexual purity </a:t>
            </a:r>
          </a:p>
          <a:p>
            <a:pPr>
              <a:lnSpc>
                <a:spcPts val="2100"/>
              </a:lnSpc>
            </a:pPr>
            <a:r>
              <a:rPr lang="en-ZA" dirty="0" smtClean="0"/>
              <a:t>So….in other words, Peter is taking believers back to the Torah foundation for the definition of holiness. What makes Israel, including anyone who is grafted in to Israel through faith in Messiah </a:t>
            </a:r>
            <a:r>
              <a:rPr lang="he-IL" dirty="0" smtClean="0"/>
              <a:t>יהושע</a:t>
            </a:r>
            <a:r>
              <a:rPr lang="en-ZA" dirty="0" smtClean="0"/>
              <a:t>, HOLY is keeping the commandments of Torah. By changing your diet or by keeping Sabbath, then people definitely consider you to be </a:t>
            </a:r>
            <a:r>
              <a:rPr lang="en-ZA" i="1" dirty="0" smtClean="0"/>
              <a:t>“distinct”!</a:t>
            </a:r>
            <a:endParaRPr lang="en-ZA" i="1" dirty="0"/>
          </a:p>
        </p:txBody>
      </p:sp>
      <p:sp>
        <p:nvSpPr>
          <p:cNvPr id="4" name="Slide Number Placeholder 3"/>
          <p:cNvSpPr>
            <a:spLocks noGrp="1"/>
          </p:cNvSpPr>
          <p:nvPr>
            <p:ph type="sldNum" sz="quarter" idx="12"/>
          </p:nvPr>
        </p:nvSpPr>
        <p:spPr/>
        <p:txBody>
          <a:bodyPr/>
          <a:lstStyle/>
          <a:p>
            <a:pPr>
              <a:defRPr/>
            </a:pPr>
            <a:fld id="{715B7D16-8FAD-4D2D-B977-107333E7495D}" type="slidenum">
              <a:rPr lang="en-ZA" smtClean="0"/>
              <a:pPr>
                <a:defRPr/>
              </a:pPr>
              <a:t>6</a:t>
            </a:fld>
            <a:endParaRPr lang="en-ZA"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dirty="0" smtClean="0"/>
              <a:t>ACTION SPEAKS LOUDER</a:t>
            </a:r>
            <a:endParaRPr lang="en-ZA" dirty="0"/>
          </a:p>
        </p:txBody>
      </p:sp>
      <p:sp>
        <p:nvSpPr>
          <p:cNvPr id="3" name="Content Placeholder 2"/>
          <p:cNvSpPr>
            <a:spLocks noGrp="1"/>
          </p:cNvSpPr>
          <p:nvPr>
            <p:ph idx="1"/>
          </p:nvPr>
        </p:nvSpPr>
        <p:spPr/>
        <p:txBody>
          <a:bodyPr>
            <a:noAutofit/>
          </a:bodyPr>
          <a:lstStyle/>
          <a:p>
            <a:pPr>
              <a:lnSpc>
                <a:spcPts val="2200"/>
              </a:lnSpc>
            </a:pPr>
            <a:r>
              <a:rPr lang="en-ZA" dirty="0" smtClean="0"/>
              <a:t>In Exodus 19:6, </a:t>
            </a:r>
            <a:r>
              <a:rPr lang="he-IL" dirty="0" smtClean="0"/>
              <a:t>יהוה</a:t>
            </a:r>
            <a:r>
              <a:rPr lang="en-ZA" dirty="0" smtClean="0"/>
              <a:t> declared Israel to be His holy people:</a:t>
            </a:r>
          </a:p>
          <a:p>
            <a:pPr algn="ctr">
              <a:lnSpc>
                <a:spcPts val="2200"/>
              </a:lnSpc>
            </a:pPr>
            <a:r>
              <a:rPr lang="en-ZA" dirty="0" smtClean="0">
                <a:solidFill>
                  <a:srgbClr val="004821"/>
                </a:solidFill>
              </a:rPr>
              <a:t>‘and you shall be to Me a reign of priests and a set-apart nation.’ Those are the words which you are to speak to the children of </a:t>
            </a:r>
            <a:r>
              <a:rPr lang="en-ZA" dirty="0" err="1" smtClean="0">
                <a:solidFill>
                  <a:srgbClr val="004821"/>
                </a:solidFill>
              </a:rPr>
              <a:t>Yisra’ĕl</a:t>
            </a:r>
            <a:r>
              <a:rPr lang="en-ZA" dirty="0" smtClean="0">
                <a:solidFill>
                  <a:srgbClr val="004821"/>
                </a:solidFill>
              </a:rPr>
              <a:t>.” </a:t>
            </a:r>
            <a:r>
              <a:rPr lang="en-ZA" b="1" i="1" dirty="0" smtClean="0">
                <a:solidFill>
                  <a:srgbClr val="004821"/>
                </a:solidFill>
              </a:rPr>
              <a:t>(Exodus 19:6 )</a:t>
            </a:r>
          </a:p>
          <a:p>
            <a:pPr>
              <a:lnSpc>
                <a:spcPts val="2200"/>
              </a:lnSpc>
            </a:pPr>
            <a:r>
              <a:rPr lang="en-ZA" dirty="0" smtClean="0"/>
              <a:t>Again, we can parallel this with what is in the Apostolic Scriptures:</a:t>
            </a:r>
          </a:p>
          <a:p>
            <a:pPr algn="ctr">
              <a:lnSpc>
                <a:spcPts val="2200"/>
              </a:lnSpc>
            </a:pPr>
            <a:r>
              <a:rPr lang="en-ZA" i="1" dirty="0" smtClean="0">
                <a:solidFill>
                  <a:srgbClr val="004821"/>
                </a:solidFill>
              </a:rPr>
              <a:t>But you are a chosen race, a royal priesthood, a set-apart nation, a people for a possession, that you should proclaim the praises of Him who called you out of darkness into His marvellous light, </a:t>
            </a:r>
            <a:r>
              <a:rPr lang="en-ZA" b="1" i="1" dirty="0" smtClean="0">
                <a:solidFill>
                  <a:srgbClr val="004821"/>
                </a:solidFill>
              </a:rPr>
              <a:t>(1 Peter 2:9 )</a:t>
            </a:r>
          </a:p>
          <a:p>
            <a:pPr>
              <a:lnSpc>
                <a:spcPts val="2200"/>
              </a:lnSpc>
            </a:pPr>
            <a:r>
              <a:rPr lang="en-ZA" dirty="0" smtClean="0"/>
              <a:t>Declarations alone do not mean you are living a holy lifestyle. In order to achieve the holiness defined by </a:t>
            </a:r>
            <a:r>
              <a:rPr lang="he-IL" dirty="0" smtClean="0"/>
              <a:t>יהוה</a:t>
            </a:r>
            <a:r>
              <a:rPr lang="en-ZA" dirty="0" smtClean="0"/>
              <a:t>, you have to observe His Torah and His commandments. We know that </a:t>
            </a:r>
            <a:r>
              <a:rPr lang="he-IL" dirty="0" smtClean="0"/>
              <a:t>יהושע</a:t>
            </a:r>
            <a:r>
              <a:rPr lang="en-ZA" dirty="0" smtClean="0"/>
              <a:t> is the Word of Elohim made flesh. </a:t>
            </a:r>
            <a:r>
              <a:rPr lang="he-IL" dirty="0" smtClean="0"/>
              <a:t>יהושע</a:t>
            </a:r>
            <a:r>
              <a:rPr lang="en-ZA" dirty="0" smtClean="0"/>
              <a:t> obeyed the Torah flawlessly and is our example. He was holy.</a:t>
            </a:r>
          </a:p>
          <a:p>
            <a:pPr algn="ctr">
              <a:lnSpc>
                <a:spcPts val="2200"/>
              </a:lnSpc>
            </a:pPr>
            <a:r>
              <a:rPr lang="en-ZA" i="1" dirty="0" smtClean="0">
                <a:solidFill>
                  <a:srgbClr val="004821"/>
                </a:solidFill>
              </a:rPr>
              <a:t>“My sheep hear My voice, and I know them, and they follow Me</a:t>
            </a:r>
            <a:r>
              <a:rPr lang="en-ZA" b="1" i="1" dirty="0" smtClean="0">
                <a:solidFill>
                  <a:srgbClr val="004821"/>
                </a:solidFill>
              </a:rPr>
              <a:t>.  (John 10:27)</a:t>
            </a:r>
          </a:p>
        </p:txBody>
      </p:sp>
      <p:sp>
        <p:nvSpPr>
          <p:cNvPr id="4" name="Slide Number Placeholder 3"/>
          <p:cNvSpPr>
            <a:spLocks noGrp="1"/>
          </p:cNvSpPr>
          <p:nvPr>
            <p:ph type="sldNum" sz="quarter" idx="12"/>
          </p:nvPr>
        </p:nvSpPr>
        <p:spPr/>
        <p:txBody>
          <a:bodyPr/>
          <a:lstStyle/>
          <a:p>
            <a:pPr>
              <a:defRPr/>
            </a:pPr>
            <a:fld id="{715B7D16-8FAD-4D2D-B977-107333E7495D}" type="slidenum">
              <a:rPr lang="en-ZA" smtClean="0"/>
              <a:pPr>
                <a:defRPr/>
              </a:pPr>
              <a:t>7</a:t>
            </a:fld>
            <a:endParaRPr lang="en-ZA"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dirty="0" smtClean="0"/>
              <a:t>PERFECTING IN LOVE</a:t>
            </a:r>
            <a:endParaRPr lang="en-ZA" dirty="0"/>
          </a:p>
        </p:txBody>
      </p:sp>
      <p:sp>
        <p:nvSpPr>
          <p:cNvPr id="3" name="Content Placeholder 2"/>
          <p:cNvSpPr>
            <a:spLocks noGrp="1"/>
          </p:cNvSpPr>
          <p:nvPr>
            <p:ph idx="1"/>
          </p:nvPr>
        </p:nvSpPr>
        <p:spPr/>
        <p:txBody>
          <a:bodyPr>
            <a:noAutofit/>
          </a:bodyPr>
          <a:lstStyle/>
          <a:p>
            <a:pPr>
              <a:lnSpc>
                <a:spcPts val="2100"/>
              </a:lnSpc>
            </a:pPr>
            <a:r>
              <a:rPr lang="en-ZA" dirty="0" smtClean="0"/>
              <a:t>When we follow </a:t>
            </a:r>
            <a:r>
              <a:rPr lang="he-IL" dirty="0" smtClean="0"/>
              <a:t>יהושע</a:t>
            </a:r>
            <a:r>
              <a:rPr lang="en-ZA" dirty="0" smtClean="0"/>
              <a:t> by keeping His commandments, we become an imitator of Him and the result of this is that we reflect His character and His holiness. This is how we become a “</a:t>
            </a:r>
            <a:r>
              <a:rPr lang="en-ZA" i="1" dirty="0" smtClean="0"/>
              <a:t>light to the world” </a:t>
            </a:r>
            <a:r>
              <a:rPr lang="en-ZA" dirty="0" smtClean="0"/>
              <a:t>as He is a </a:t>
            </a:r>
            <a:r>
              <a:rPr lang="en-ZA" i="1" dirty="0" smtClean="0"/>
              <a:t>“light”</a:t>
            </a:r>
            <a:r>
              <a:rPr lang="en-ZA" dirty="0" smtClean="0"/>
              <a:t>. </a:t>
            </a:r>
          </a:p>
          <a:p>
            <a:pPr algn="ctr">
              <a:lnSpc>
                <a:spcPts val="2100"/>
              </a:lnSpc>
            </a:pPr>
            <a:r>
              <a:rPr lang="en-ZA" i="1" dirty="0" smtClean="0">
                <a:solidFill>
                  <a:srgbClr val="004821"/>
                </a:solidFill>
              </a:rPr>
              <a:t>And He Himself gave some as emissaries, and some as prophets, and some as evangelists, and some as shepherds and teachers for the </a:t>
            </a:r>
            <a:r>
              <a:rPr lang="en-ZA" b="1" i="1" dirty="0" smtClean="0">
                <a:solidFill>
                  <a:srgbClr val="004821"/>
                </a:solidFill>
              </a:rPr>
              <a:t>perfecting</a:t>
            </a:r>
            <a:r>
              <a:rPr lang="en-ZA" i="1" dirty="0" smtClean="0">
                <a:solidFill>
                  <a:srgbClr val="004821"/>
                </a:solidFill>
              </a:rPr>
              <a:t> of the set-apart ones, to the work of service to a building up of the body of the Messiah, until we all come to the unity of the belief and of the knowledge of the Son of Elohim, to a perfect man, to the measure of the stature of the completeness of Messiah, so that we should no longer be children, tossed and borne about by every wind of teaching, by the trickery of men, in cleverness, unto the craftiness of leading astray, but, </a:t>
            </a:r>
            <a:r>
              <a:rPr lang="en-ZA" b="1" i="1" dirty="0" smtClean="0">
                <a:solidFill>
                  <a:srgbClr val="004821"/>
                </a:solidFill>
              </a:rPr>
              <a:t>maintaining the truth in love</a:t>
            </a:r>
            <a:r>
              <a:rPr lang="en-ZA" i="1" dirty="0" smtClean="0">
                <a:solidFill>
                  <a:srgbClr val="004821"/>
                </a:solidFill>
              </a:rPr>
              <a:t>, we grow up in all respects into Him who is the head, Messiah, from whom the entire body, joined and knit together by what every joint supplies, according to the working by which each part does its share, causes growth of the body for the building up of itself in love. </a:t>
            </a:r>
            <a:r>
              <a:rPr lang="en-ZA" b="1" i="1" dirty="0" smtClean="0">
                <a:solidFill>
                  <a:srgbClr val="004821"/>
                </a:solidFill>
              </a:rPr>
              <a:t>(Ephesians 4:11-16 )</a:t>
            </a:r>
          </a:p>
          <a:p>
            <a:pPr algn="ctr">
              <a:lnSpc>
                <a:spcPts val="2100"/>
              </a:lnSpc>
            </a:pPr>
            <a:endParaRPr lang="en-ZA" i="1" dirty="0" smtClean="0">
              <a:solidFill>
                <a:srgbClr val="004821"/>
              </a:solidFill>
            </a:endParaRPr>
          </a:p>
          <a:p>
            <a:pPr algn="ctr">
              <a:lnSpc>
                <a:spcPts val="2100"/>
              </a:lnSpc>
            </a:pPr>
            <a:endParaRPr lang="en-ZA" i="1" dirty="0">
              <a:solidFill>
                <a:srgbClr val="004821"/>
              </a:solidFill>
            </a:endParaRPr>
          </a:p>
        </p:txBody>
      </p:sp>
      <p:sp>
        <p:nvSpPr>
          <p:cNvPr id="4" name="Slide Number Placeholder 3"/>
          <p:cNvSpPr>
            <a:spLocks noGrp="1"/>
          </p:cNvSpPr>
          <p:nvPr>
            <p:ph type="sldNum" sz="quarter" idx="12"/>
          </p:nvPr>
        </p:nvSpPr>
        <p:spPr/>
        <p:txBody>
          <a:bodyPr/>
          <a:lstStyle/>
          <a:p>
            <a:pPr>
              <a:defRPr/>
            </a:pPr>
            <a:fld id="{715B7D16-8FAD-4D2D-B977-107333E7495D}" type="slidenum">
              <a:rPr lang="en-ZA" smtClean="0"/>
              <a:pPr>
                <a:defRPr/>
              </a:pPr>
              <a:t>8</a:t>
            </a:fld>
            <a:endParaRPr lang="en-ZA"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dirty="0" smtClean="0"/>
              <a:t>MIXTURES DESTROY HOLINESS</a:t>
            </a:r>
            <a:endParaRPr lang="en-ZA" dirty="0"/>
          </a:p>
        </p:txBody>
      </p:sp>
      <p:sp>
        <p:nvSpPr>
          <p:cNvPr id="3" name="Content Placeholder 2"/>
          <p:cNvSpPr>
            <a:spLocks noGrp="1"/>
          </p:cNvSpPr>
          <p:nvPr>
            <p:ph idx="1"/>
          </p:nvPr>
        </p:nvSpPr>
        <p:spPr/>
        <p:txBody>
          <a:bodyPr>
            <a:noAutofit/>
          </a:bodyPr>
          <a:lstStyle/>
          <a:p>
            <a:pPr>
              <a:lnSpc>
                <a:spcPts val="2100"/>
              </a:lnSpc>
            </a:pPr>
            <a:r>
              <a:rPr lang="en-ZA" dirty="0" smtClean="0"/>
              <a:t>It is often pointed out that chapter 19 in Leviticus echoes the 10 commandments. The chapter in fact opens the commandments up to deeper meanings. If we do this, then we become a people set apart for holiness and we will reflect our Holy Elohim. Why is this so important to Him? The answer is in His desire to dwell among us:</a:t>
            </a:r>
          </a:p>
          <a:p>
            <a:pPr algn="ctr">
              <a:lnSpc>
                <a:spcPts val="2100"/>
              </a:lnSpc>
            </a:pPr>
            <a:r>
              <a:rPr lang="en-ZA" i="1" dirty="0" smtClean="0">
                <a:solidFill>
                  <a:srgbClr val="004821"/>
                </a:solidFill>
              </a:rPr>
              <a:t>“And they shall make Me a Set-apart Place, and I shall dwell in their midst. </a:t>
            </a:r>
            <a:r>
              <a:rPr lang="en-ZA" b="1" i="1" dirty="0" smtClean="0">
                <a:solidFill>
                  <a:srgbClr val="004821"/>
                </a:solidFill>
              </a:rPr>
              <a:t>(Exodus 25:8 )</a:t>
            </a:r>
          </a:p>
          <a:p>
            <a:pPr>
              <a:lnSpc>
                <a:spcPts val="2100"/>
              </a:lnSpc>
            </a:pPr>
            <a:r>
              <a:rPr lang="en-ZA" dirty="0" smtClean="0"/>
              <a:t>The root word for sanctuary is </a:t>
            </a:r>
            <a:r>
              <a:rPr lang="en-ZA" dirty="0" err="1" smtClean="0"/>
              <a:t>kadesh</a:t>
            </a:r>
            <a:r>
              <a:rPr lang="en-ZA" dirty="0" smtClean="0"/>
              <a:t> which means </a:t>
            </a:r>
            <a:r>
              <a:rPr lang="en-ZA" i="1" dirty="0" smtClean="0"/>
              <a:t>“to be holy”. </a:t>
            </a:r>
            <a:r>
              <a:rPr lang="he-IL" dirty="0" smtClean="0"/>
              <a:t>יהוה</a:t>
            </a:r>
            <a:r>
              <a:rPr lang="en-ZA" dirty="0" smtClean="0"/>
              <a:t> could only dwell in the midst of holiness. This is why the tabernacle had to be built exactly according to the pattern shown to Moses on the mountain. The Garden of Eden was the original place where </a:t>
            </a:r>
            <a:r>
              <a:rPr lang="he-IL" dirty="0" smtClean="0"/>
              <a:t>יהוה</a:t>
            </a:r>
            <a:r>
              <a:rPr lang="en-ZA" dirty="0" smtClean="0"/>
              <a:t> dwelt with man. As long as Adam and Eve kept the commandment of </a:t>
            </a:r>
            <a:r>
              <a:rPr lang="he-IL" dirty="0" smtClean="0"/>
              <a:t>יהוה</a:t>
            </a:r>
            <a:r>
              <a:rPr lang="en-ZA" dirty="0" smtClean="0"/>
              <a:t> and did not eat of the tree of the knowledge of good and evil, </a:t>
            </a:r>
            <a:r>
              <a:rPr lang="he-IL" dirty="0" smtClean="0"/>
              <a:t>יהוה</a:t>
            </a:r>
            <a:r>
              <a:rPr lang="en-ZA" dirty="0" smtClean="0"/>
              <a:t> was able to be in their midst. What actually happened is something that is being addressed over and over in chapter 19 …. mixtures. </a:t>
            </a:r>
            <a:r>
              <a:rPr lang="en-ZA" i="1" dirty="0" smtClean="0"/>
              <a:t>Mixtures profane </a:t>
            </a:r>
            <a:r>
              <a:rPr lang="he-IL" i="1" dirty="0" smtClean="0"/>
              <a:t>יהוה</a:t>
            </a:r>
            <a:r>
              <a:rPr lang="en-ZA" i="1" dirty="0" smtClean="0"/>
              <a:t>’s holiness.</a:t>
            </a:r>
            <a:endParaRPr lang="en-ZA" i="1" dirty="0"/>
          </a:p>
        </p:txBody>
      </p:sp>
      <p:sp>
        <p:nvSpPr>
          <p:cNvPr id="4" name="Slide Number Placeholder 3"/>
          <p:cNvSpPr>
            <a:spLocks noGrp="1"/>
          </p:cNvSpPr>
          <p:nvPr>
            <p:ph type="sldNum" sz="quarter" idx="12"/>
          </p:nvPr>
        </p:nvSpPr>
        <p:spPr/>
        <p:txBody>
          <a:bodyPr/>
          <a:lstStyle/>
          <a:p>
            <a:pPr>
              <a:defRPr/>
            </a:pPr>
            <a:fld id="{715B7D16-8FAD-4D2D-B977-107333E7495D}" type="slidenum">
              <a:rPr lang="en-ZA" smtClean="0"/>
              <a:pPr>
                <a:defRPr/>
              </a:pPr>
              <a:t>9</a:t>
            </a:fld>
            <a:endParaRPr lang="en-ZA"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dirty="0" smtClean="0"/>
              <a:t>TREE OF GOOD AND EVIL </a:t>
            </a:r>
            <a:endParaRPr lang="en-ZA" dirty="0"/>
          </a:p>
        </p:txBody>
      </p:sp>
      <p:sp>
        <p:nvSpPr>
          <p:cNvPr id="3" name="Content Placeholder 2"/>
          <p:cNvSpPr>
            <a:spLocks noGrp="1"/>
          </p:cNvSpPr>
          <p:nvPr>
            <p:ph idx="1"/>
          </p:nvPr>
        </p:nvSpPr>
        <p:spPr/>
        <p:txBody>
          <a:bodyPr>
            <a:normAutofit fontScale="25000" lnSpcReduction="20000"/>
          </a:bodyPr>
          <a:lstStyle/>
          <a:p>
            <a:pPr algn="ctr"/>
            <a:r>
              <a:rPr lang="en-ZA" sz="9600" i="1" dirty="0" smtClean="0">
                <a:solidFill>
                  <a:srgbClr val="004821"/>
                </a:solidFill>
              </a:rPr>
              <a:t>And </a:t>
            </a:r>
            <a:r>
              <a:rPr lang="he-IL" sz="9600" i="1" dirty="0" smtClean="0">
                <a:solidFill>
                  <a:srgbClr val="004821"/>
                </a:solidFill>
              </a:rPr>
              <a:t>יהוה</a:t>
            </a:r>
            <a:r>
              <a:rPr lang="en-ZA" sz="9600" i="1" dirty="0" smtClean="0">
                <a:solidFill>
                  <a:srgbClr val="004821"/>
                </a:solidFill>
              </a:rPr>
              <a:t> Elohim commanded the man, saying, “Eat of every tree of the garden, but do not eat of the tree of the knowledge of good and evil, for in the day that you eat of it you shall certainly die.” </a:t>
            </a:r>
            <a:r>
              <a:rPr lang="en-ZA" sz="9600" b="1" i="1" dirty="0" smtClean="0">
                <a:solidFill>
                  <a:srgbClr val="004821"/>
                </a:solidFill>
              </a:rPr>
              <a:t>(Genesis 2:16-17)</a:t>
            </a:r>
          </a:p>
          <a:p>
            <a:r>
              <a:rPr lang="en-ZA" sz="9600" dirty="0" smtClean="0"/>
              <a:t>This tree was the only tree in the garden with a </a:t>
            </a:r>
            <a:r>
              <a:rPr lang="en-ZA" sz="9600" i="1" dirty="0" smtClean="0"/>
              <a:t>“mixture” </a:t>
            </a:r>
            <a:r>
              <a:rPr lang="en-ZA" sz="9600" dirty="0" smtClean="0"/>
              <a:t>of fruit. In other words, the fruit was not pure and holy. When Adam and Eve chose to eat of the fruit, they lost their holiness and could no longer dwell in the presence of Yah. In eating of the fruit, they chose death instead of life. Thus began the process of progressive revelation as </a:t>
            </a:r>
            <a:r>
              <a:rPr lang="he-IL" sz="9600" dirty="0" smtClean="0"/>
              <a:t>יהוה</a:t>
            </a:r>
            <a:r>
              <a:rPr lang="en-ZA" sz="9600" dirty="0" smtClean="0"/>
              <a:t> would slowly reveal His requirements that would allow us to once again dwell in His presence.</a:t>
            </a:r>
          </a:p>
          <a:p>
            <a:r>
              <a:rPr lang="en-ZA" sz="9600" dirty="0" smtClean="0"/>
              <a:t>Today because of the cleansing blood of </a:t>
            </a:r>
            <a:r>
              <a:rPr lang="he-IL" sz="9600" dirty="0" smtClean="0"/>
              <a:t>יהושע</a:t>
            </a:r>
            <a:r>
              <a:rPr lang="en-ZA" sz="9600" dirty="0" smtClean="0"/>
              <a:t>, the Spirit dwells within us. We have been </a:t>
            </a:r>
            <a:r>
              <a:rPr lang="en-ZA" sz="9600" i="1" dirty="0" smtClean="0"/>
              <a:t>“declared”</a:t>
            </a:r>
            <a:r>
              <a:rPr lang="en-ZA" sz="9600" dirty="0" smtClean="0"/>
              <a:t> holy, but we must still work out our holiness so that we can be a light to those who do not know Him and so that we do not </a:t>
            </a:r>
            <a:r>
              <a:rPr lang="en-ZA" sz="9600" i="1" dirty="0" smtClean="0"/>
              <a:t>“grieve” </a:t>
            </a:r>
            <a:r>
              <a:rPr lang="en-ZA" sz="9600" dirty="0" smtClean="0"/>
              <a:t>the Spirit within us.</a:t>
            </a:r>
            <a:endParaRPr lang="en-US" sz="9600" dirty="0" smtClean="0"/>
          </a:p>
          <a:p>
            <a:endParaRPr lang="en-ZA" dirty="0"/>
          </a:p>
        </p:txBody>
      </p:sp>
      <p:sp>
        <p:nvSpPr>
          <p:cNvPr id="4" name="Slide Number Placeholder 3"/>
          <p:cNvSpPr>
            <a:spLocks noGrp="1"/>
          </p:cNvSpPr>
          <p:nvPr>
            <p:ph type="sldNum" sz="quarter" idx="12"/>
          </p:nvPr>
        </p:nvSpPr>
        <p:spPr/>
        <p:txBody>
          <a:bodyPr/>
          <a:lstStyle/>
          <a:p>
            <a:pPr>
              <a:defRPr/>
            </a:pPr>
            <a:r>
              <a:rPr lang="en-ZA" dirty="0" smtClean="0"/>
              <a:t>.</a:t>
            </a:r>
            <a:fld id="{715B7D16-8FAD-4D2D-B977-107333E7495D}" type="slidenum">
              <a:rPr lang="en-ZA" smtClean="0"/>
              <a:pPr>
                <a:defRPr/>
              </a:pPr>
              <a:t>10</a:t>
            </a:fld>
            <a:endParaRPr lang="en-ZA"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dirty="0" smtClean="0"/>
              <a:t>GRIEVING THE SPIRIT</a:t>
            </a:r>
            <a:endParaRPr lang="en-ZA" dirty="0"/>
          </a:p>
        </p:txBody>
      </p:sp>
      <p:sp>
        <p:nvSpPr>
          <p:cNvPr id="3" name="Content Placeholder 2"/>
          <p:cNvSpPr>
            <a:spLocks noGrp="1"/>
          </p:cNvSpPr>
          <p:nvPr>
            <p:ph idx="1"/>
          </p:nvPr>
        </p:nvSpPr>
        <p:spPr/>
        <p:txBody>
          <a:bodyPr>
            <a:normAutofit fontScale="25000" lnSpcReduction="20000"/>
          </a:bodyPr>
          <a:lstStyle/>
          <a:p>
            <a:pPr algn="ctr">
              <a:lnSpc>
                <a:spcPts val="2100"/>
              </a:lnSpc>
            </a:pPr>
            <a:r>
              <a:rPr lang="en-ZA" sz="9600" i="1" dirty="0" smtClean="0">
                <a:solidFill>
                  <a:srgbClr val="004821"/>
                </a:solidFill>
              </a:rPr>
              <a:t>Let no corrupt word come out of your mouth, but only such as is good for the use of building up, so as to impart what is pleasant to the hearers. And do not grieve the Set-apart Spirit of Elohim, by whom you were sealed for the day of redemption. </a:t>
            </a:r>
          </a:p>
          <a:p>
            <a:pPr algn="ctr">
              <a:lnSpc>
                <a:spcPts val="2100"/>
              </a:lnSpc>
            </a:pPr>
            <a:r>
              <a:rPr lang="en-ZA" sz="9600" b="1" i="1" dirty="0" smtClean="0">
                <a:solidFill>
                  <a:srgbClr val="004821"/>
                </a:solidFill>
              </a:rPr>
              <a:t>(Ephesians 4:29-30 )</a:t>
            </a:r>
          </a:p>
          <a:p>
            <a:pPr>
              <a:lnSpc>
                <a:spcPts val="2100"/>
              </a:lnSpc>
            </a:pPr>
            <a:r>
              <a:rPr lang="en-ZA" sz="9600" dirty="0" smtClean="0"/>
              <a:t>The Scriptures define for us what is a mixture. Improper mixing of things results in confusion.</a:t>
            </a:r>
            <a:endParaRPr lang="en-ZA" sz="9600" i="1" dirty="0" smtClean="0">
              <a:solidFill>
                <a:srgbClr val="004821"/>
              </a:solidFill>
            </a:endParaRPr>
          </a:p>
          <a:p>
            <a:pPr algn="ctr">
              <a:lnSpc>
                <a:spcPts val="2100"/>
              </a:lnSpc>
            </a:pPr>
            <a:r>
              <a:rPr lang="en-ZA" sz="9600" i="1" dirty="0" smtClean="0">
                <a:solidFill>
                  <a:srgbClr val="004821"/>
                </a:solidFill>
              </a:rPr>
              <a:t>Do not become unevenly yoked with unbelievers. For what partnership have righteousness and lawlessness? And what fellowship has light with darkness? </a:t>
            </a:r>
            <a:r>
              <a:rPr lang="en-ZA" sz="9600" b="1" i="1" dirty="0" smtClean="0">
                <a:solidFill>
                  <a:srgbClr val="004821"/>
                </a:solidFill>
              </a:rPr>
              <a:t>(2 Corinthians 6:14)</a:t>
            </a:r>
          </a:p>
          <a:p>
            <a:pPr>
              <a:lnSpc>
                <a:spcPts val="2100"/>
              </a:lnSpc>
            </a:pPr>
            <a:r>
              <a:rPr lang="en-ZA" sz="9600" dirty="0" smtClean="0"/>
              <a:t>We need to consecrate ourselves or we cannot stand against the enemy, we need to remove the leaven from our lives.</a:t>
            </a:r>
          </a:p>
          <a:p>
            <a:pPr algn="ctr">
              <a:lnSpc>
                <a:spcPts val="2100"/>
              </a:lnSpc>
            </a:pPr>
            <a:r>
              <a:rPr lang="en-ZA" sz="9600" i="1" dirty="0" smtClean="0">
                <a:solidFill>
                  <a:srgbClr val="004821"/>
                </a:solidFill>
              </a:rPr>
              <a:t>So get up, consecrate the people, and say, 'Consecrate yourselves in preparation for tomorrow; for here is what </a:t>
            </a:r>
            <a:r>
              <a:rPr lang="en-ZA" sz="9600" i="1" dirty="0" err="1" smtClean="0">
                <a:solidFill>
                  <a:srgbClr val="004821"/>
                </a:solidFill>
              </a:rPr>
              <a:t>Adonai</a:t>
            </a:r>
            <a:r>
              <a:rPr lang="en-ZA" sz="9600" i="1" dirty="0" smtClean="0">
                <a:solidFill>
                  <a:srgbClr val="004821"/>
                </a:solidFill>
              </a:rPr>
              <a:t> the God of </a:t>
            </a:r>
            <a:r>
              <a:rPr lang="en-ZA" sz="9600" i="1" dirty="0" err="1" smtClean="0">
                <a:solidFill>
                  <a:srgbClr val="004821"/>
                </a:solidFill>
              </a:rPr>
              <a:t>Isra'el</a:t>
            </a:r>
            <a:r>
              <a:rPr lang="en-ZA" sz="9600" i="1" dirty="0" smtClean="0">
                <a:solidFill>
                  <a:srgbClr val="004821"/>
                </a:solidFill>
              </a:rPr>
              <a:t> says: "</a:t>
            </a:r>
            <a:r>
              <a:rPr lang="en-ZA" sz="9600" i="1" dirty="0" err="1" smtClean="0">
                <a:solidFill>
                  <a:srgbClr val="004821"/>
                </a:solidFill>
              </a:rPr>
              <a:t>Isra'el</a:t>
            </a:r>
            <a:r>
              <a:rPr lang="en-ZA" sz="9600" i="1" dirty="0" smtClean="0">
                <a:solidFill>
                  <a:srgbClr val="004821"/>
                </a:solidFill>
              </a:rPr>
              <a:t>, you have things under the curse of destruction among you; and you will not be able to stand before your enemies until you remove the things that were to have been destroyed from among you.“ </a:t>
            </a:r>
            <a:r>
              <a:rPr lang="en-ZA" sz="9600" b="1" i="1" dirty="0" smtClean="0">
                <a:solidFill>
                  <a:srgbClr val="004821"/>
                </a:solidFill>
              </a:rPr>
              <a:t>(Joshua 7:13 CJB)</a:t>
            </a:r>
          </a:p>
          <a:p>
            <a:pPr>
              <a:lnSpc>
                <a:spcPts val="2100"/>
              </a:lnSpc>
            </a:pPr>
            <a:endParaRPr lang="en-ZA" sz="9600" dirty="0" smtClean="0"/>
          </a:p>
          <a:p>
            <a:pPr algn="ctr">
              <a:lnSpc>
                <a:spcPts val="2100"/>
              </a:lnSpc>
            </a:pPr>
            <a:endParaRPr lang="en-ZA" sz="9600" dirty="0" smtClean="0"/>
          </a:p>
          <a:p>
            <a:pPr algn="ctr">
              <a:lnSpc>
                <a:spcPts val="2100"/>
              </a:lnSpc>
            </a:pPr>
            <a:endParaRPr lang="en-US" sz="9600" dirty="0" smtClean="0"/>
          </a:p>
          <a:p>
            <a:endParaRPr lang="en-ZA" dirty="0" smtClean="0"/>
          </a:p>
          <a:p>
            <a:endParaRPr lang="en-ZA" dirty="0" smtClean="0"/>
          </a:p>
        </p:txBody>
      </p:sp>
      <p:sp>
        <p:nvSpPr>
          <p:cNvPr id="4" name="Slide Number Placeholder 3"/>
          <p:cNvSpPr>
            <a:spLocks noGrp="1"/>
          </p:cNvSpPr>
          <p:nvPr>
            <p:ph type="sldNum" sz="quarter" idx="12"/>
          </p:nvPr>
        </p:nvSpPr>
        <p:spPr/>
        <p:txBody>
          <a:bodyPr/>
          <a:lstStyle/>
          <a:p>
            <a:pPr>
              <a:defRPr/>
            </a:pPr>
            <a:fld id="{715B7D16-8FAD-4D2D-B977-107333E7495D}" type="slidenum">
              <a:rPr lang="en-ZA" smtClean="0"/>
              <a:pPr>
                <a:defRPr/>
              </a:pPr>
              <a:t>11</a:t>
            </a:fld>
            <a:endParaRPr lang="en-ZA"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dirty="0" smtClean="0"/>
              <a:t>SET APART ONES</a:t>
            </a:r>
            <a:endParaRPr lang="en-ZA" dirty="0"/>
          </a:p>
        </p:txBody>
      </p:sp>
      <p:sp>
        <p:nvSpPr>
          <p:cNvPr id="3" name="Content Placeholder 2"/>
          <p:cNvSpPr>
            <a:spLocks noGrp="1"/>
          </p:cNvSpPr>
          <p:nvPr>
            <p:ph idx="1"/>
          </p:nvPr>
        </p:nvSpPr>
        <p:spPr>
          <a:xfrm>
            <a:off x="457200" y="1600200"/>
            <a:ext cx="8229600" cy="5257800"/>
          </a:xfrm>
        </p:spPr>
        <p:txBody>
          <a:bodyPr>
            <a:noAutofit/>
          </a:bodyPr>
          <a:lstStyle/>
          <a:p>
            <a:pPr algn="ctr">
              <a:lnSpc>
                <a:spcPts val="2400"/>
              </a:lnSpc>
            </a:pPr>
            <a:r>
              <a:rPr lang="en-ZA" b="0" i="1" dirty="0" smtClean="0">
                <a:solidFill>
                  <a:srgbClr val="004821"/>
                </a:solidFill>
              </a:rPr>
              <a:t>....‘Be set-apart, for I </a:t>
            </a:r>
            <a:r>
              <a:rPr lang="he-IL" b="0" i="1" dirty="0" smtClean="0">
                <a:solidFill>
                  <a:srgbClr val="004821"/>
                </a:solidFill>
              </a:rPr>
              <a:t>יהוה</a:t>
            </a:r>
            <a:r>
              <a:rPr lang="en-US" b="0" i="1" dirty="0" smtClean="0">
                <a:solidFill>
                  <a:srgbClr val="004821"/>
                </a:solidFill>
              </a:rPr>
              <a:t> your Elohim am set-apart. </a:t>
            </a:r>
          </a:p>
          <a:p>
            <a:pPr algn="ctr">
              <a:lnSpc>
                <a:spcPts val="2400"/>
              </a:lnSpc>
            </a:pPr>
            <a:r>
              <a:rPr lang="en-ZA" b="1" i="1" dirty="0" smtClean="0">
                <a:solidFill>
                  <a:srgbClr val="004821"/>
                </a:solidFill>
              </a:rPr>
              <a:t>(Leviticus 19:1-2)</a:t>
            </a:r>
          </a:p>
          <a:p>
            <a:pPr algn="just">
              <a:lnSpc>
                <a:spcPts val="2400"/>
              </a:lnSpc>
            </a:pPr>
            <a:r>
              <a:rPr lang="en-ZA" sz="2400" b="0" i="1" dirty="0" smtClean="0"/>
              <a:t>“</a:t>
            </a:r>
            <a:r>
              <a:rPr lang="en-ZA" sz="2400" b="0" i="1" dirty="0" err="1" smtClean="0"/>
              <a:t>kadosh</a:t>
            </a:r>
            <a:r>
              <a:rPr lang="en-ZA" sz="2400" b="0" i="1" dirty="0" smtClean="0"/>
              <a:t>” - # 6918,</a:t>
            </a:r>
            <a:r>
              <a:rPr lang="en-ZA" sz="2400" b="0" dirty="0" smtClean="0"/>
              <a:t> is spelled “</a:t>
            </a:r>
            <a:r>
              <a:rPr lang="en-ZA" sz="2400" b="0" i="1" dirty="0" err="1" smtClean="0"/>
              <a:t>kuf</a:t>
            </a:r>
            <a:r>
              <a:rPr lang="en-ZA" sz="2400" b="0" i="1" dirty="0" smtClean="0"/>
              <a:t>-</a:t>
            </a:r>
            <a:r>
              <a:rPr lang="en-ZA" sz="2400" b="0" i="1" dirty="0" err="1" smtClean="0"/>
              <a:t>dalet</a:t>
            </a:r>
            <a:r>
              <a:rPr lang="en-ZA" sz="2400" b="0" i="1" dirty="0" smtClean="0"/>
              <a:t>-</a:t>
            </a:r>
            <a:r>
              <a:rPr lang="en-ZA" sz="2400" b="0" i="1" dirty="0" err="1" smtClean="0"/>
              <a:t>vav</a:t>
            </a:r>
            <a:r>
              <a:rPr lang="en-ZA" sz="2400" b="0" i="1" dirty="0" smtClean="0"/>
              <a:t>-shin”. Root word is “</a:t>
            </a:r>
            <a:r>
              <a:rPr lang="en-ZA" sz="2400" b="0" i="1" dirty="0" err="1" smtClean="0"/>
              <a:t>kadash</a:t>
            </a:r>
            <a:r>
              <a:rPr lang="en-ZA" sz="2400" b="0" i="1" dirty="0" smtClean="0"/>
              <a:t>”, #6942, and means “to set apart” or “consecrate”. “</a:t>
            </a:r>
            <a:r>
              <a:rPr lang="en-ZA" sz="2400" b="0" i="1" dirty="0" err="1" smtClean="0"/>
              <a:t>Kodesh</a:t>
            </a:r>
            <a:r>
              <a:rPr lang="en-ZA" sz="2400" b="0" i="1" dirty="0" smtClean="0"/>
              <a:t>” is “to be set apart” and “</a:t>
            </a:r>
            <a:r>
              <a:rPr lang="en-ZA" sz="2400" b="0" i="1" dirty="0" err="1" smtClean="0"/>
              <a:t>kedoshim</a:t>
            </a:r>
            <a:r>
              <a:rPr lang="en-ZA" sz="2400" b="0" i="1" dirty="0" smtClean="0"/>
              <a:t>” are “those who are set-apart”. </a:t>
            </a:r>
            <a:r>
              <a:rPr lang="en-ZA" sz="2400" b="0" dirty="0" smtClean="0"/>
              <a:t>Difference between </a:t>
            </a:r>
            <a:r>
              <a:rPr lang="en-ZA" sz="2400" b="0" i="1" dirty="0" smtClean="0"/>
              <a:t>“to set-apart” and “being set-apart” </a:t>
            </a:r>
            <a:r>
              <a:rPr lang="en-ZA" sz="2400" b="0" dirty="0" smtClean="0"/>
              <a:t>is the </a:t>
            </a:r>
            <a:r>
              <a:rPr lang="en-ZA" sz="2400" b="0" i="1" dirty="0" smtClean="0"/>
              <a:t>“</a:t>
            </a:r>
            <a:r>
              <a:rPr lang="en-ZA" sz="2400" b="0" i="1" dirty="0" err="1" smtClean="0"/>
              <a:t>vav</a:t>
            </a:r>
            <a:r>
              <a:rPr lang="en-ZA" sz="2400" b="0" i="1" dirty="0" smtClean="0"/>
              <a:t>”. </a:t>
            </a:r>
            <a:r>
              <a:rPr lang="en-ZA" sz="2400" b="0" i="1" dirty="0" err="1" smtClean="0"/>
              <a:t>Kadash</a:t>
            </a:r>
            <a:r>
              <a:rPr lang="en-ZA" sz="2400" b="0" i="1" dirty="0" smtClean="0"/>
              <a:t> is “</a:t>
            </a:r>
            <a:r>
              <a:rPr lang="en-ZA" sz="2400" b="0" i="1" dirty="0" err="1" smtClean="0"/>
              <a:t>Kuf</a:t>
            </a:r>
            <a:r>
              <a:rPr lang="en-ZA" sz="2400" b="0" i="1" dirty="0" smtClean="0"/>
              <a:t>-</a:t>
            </a:r>
            <a:r>
              <a:rPr lang="en-ZA" sz="2400" b="0" i="1" dirty="0" err="1" smtClean="0"/>
              <a:t>dalet</a:t>
            </a:r>
            <a:r>
              <a:rPr lang="en-ZA" sz="2400" b="0" i="1" dirty="0" smtClean="0"/>
              <a:t>-shin”; “</a:t>
            </a:r>
            <a:r>
              <a:rPr lang="en-ZA" sz="2400" b="0" i="1" dirty="0" err="1" smtClean="0"/>
              <a:t>kuf</a:t>
            </a:r>
            <a:r>
              <a:rPr lang="en-ZA" sz="2400" b="0" i="1" dirty="0" smtClean="0"/>
              <a:t>” </a:t>
            </a:r>
            <a:r>
              <a:rPr lang="en-ZA" sz="2400" b="0" dirty="0" smtClean="0"/>
              <a:t>means to </a:t>
            </a:r>
            <a:r>
              <a:rPr lang="en-ZA" sz="2400" b="0" i="1" dirty="0" smtClean="0"/>
              <a:t>“surround” or “touch”, “</a:t>
            </a:r>
            <a:r>
              <a:rPr lang="en-ZA" sz="2400" b="0" i="1" dirty="0" err="1" smtClean="0"/>
              <a:t>dalet</a:t>
            </a:r>
            <a:r>
              <a:rPr lang="en-ZA" sz="2400" b="0" i="1" dirty="0" smtClean="0"/>
              <a:t>” is the “door” and “shin” </a:t>
            </a:r>
            <a:r>
              <a:rPr lang="en-ZA" sz="2400" b="0" dirty="0" smtClean="0"/>
              <a:t>the letter that represents the name </a:t>
            </a:r>
            <a:r>
              <a:rPr lang="en-ZA" sz="2400" b="0" i="1" dirty="0" smtClean="0"/>
              <a:t>“El Shaddai”. So, “</a:t>
            </a:r>
            <a:r>
              <a:rPr lang="en-ZA" sz="2400" b="0" i="1" dirty="0" err="1" smtClean="0"/>
              <a:t>kadash</a:t>
            </a:r>
            <a:r>
              <a:rPr lang="en-ZA" sz="2400" b="0" i="1" dirty="0" smtClean="0"/>
              <a:t>” </a:t>
            </a:r>
            <a:r>
              <a:rPr lang="en-ZA" sz="2400" b="0" dirty="0" smtClean="0"/>
              <a:t>(to set yourself apart) means </a:t>
            </a:r>
            <a:r>
              <a:rPr lang="en-ZA" sz="2400" b="0" i="1" dirty="0" smtClean="0"/>
              <a:t>“to touch the door of El Shaddai”. </a:t>
            </a:r>
            <a:r>
              <a:rPr lang="en-ZA" sz="2400" b="0" dirty="0" smtClean="0"/>
              <a:t>The </a:t>
            </a:r>
            <a:r>
              <a:rPr lang="en-ZA" sz="2400" b="0" i="1" dirty="0" smtClean="0"/>
              <a:t>“</a:t>
            </a:r>
            <a:r>
              <a:rPr lang="en-ZA" sz="2400" b="0" i="1" dirty="0" err="1" smtClean="0"/>
              <a:t>vav</a:t>
            </a:r>
            <a:r>
              <a:rPr lang="en-ZA" sz="2400" b="0" i="1" dirty="0" smtClean="0"/>
              <a:t>” </a:t>
            </a:r>
            <a:r>
              <a:rPr lang="en-ZA" sz="2400" b="0" dirty="0" smtClean="0"/>
              <a:t>means</a:t>
            </a:r>
            <a:r>
              <a:rPr lang="en-ZA" sz="2400" b="0" i="1" dirty="0" smtClean="0"/>
              <a:t> “hook” or “connection” </a:t>
            </a:r>
            <a:r>
              <a:rPr lang="en-ZA" sz="2400" b="0" dirty="0" smtClean="0"/>
              <a:t>(remember the </a:t>
            </a:r>
            <a:r>
              <a:rPr lang="en-ZA" sz="2400" b="0" i="1" dirty="0" smtClean="0"/>
              <a:t>“</a:t>
            </a:r>
            <a:r>
              <a:rPr lang="en-ZA" sz="2400" b="0" i="1" dirty="0" err="1" smtClean="0"/>
              <a:t>vav</a:t>
            </a:r>
            <a:r>
              <a:rPr lang="en-ZA" sz="2400" b="0" i="1" dirty="0" smtClean="0"/>
              <a:t>” </a:t>
            </a:r>
            <a:r>
              <a:rPr lang="en-ZA" sz="2400" b="0" dirty="0" smtClean="0"/>
              <a:t>was the hook that connected the curtains to the columns in the Tent of Meeting). When you add the </a:t>
            </a:r>
            <a:r>
              <a:rPr lang="en-ZA" sz="2400" b="0" i="1" dirty="0" smtClean="0"/>
              <a:t>“</a:t>
            </a:r>
            <a:r>
              <a:rPr lang="en-ZA" sz="2400" b="0" i="1" dirty="0" err="1" smtClean="0"/>
              <a:t>vav</a:t>
            </a:r>
            <a:r>
              <a:rPr lang="en-ZA" sz="2400" b="0" i="1" dirty="0" smtClean="0"/>
              <a:t>”, </a:t>
            </a:r>
            <a:r>
              <a:rPr lang="en-ZA" sz="2400" b="0" dirty="0" smtClean="0"/>
              <a:t>you are </a:t>
            </a:r>
            <a:r>
              <a:rPr lang="en-ZA" sz="2400" b="0" dirty="0" err="1" smtClean="0"/>
              <a:t>Kadosh</a:t>
            </a:r>
            <a:r>
              <a:rPr lang="en-ZA" sz="2400" b="0" dirty="0" smtClean="0"/>
              <a:t> and thereby as you touch the door, you are connected to El Shaddai (Elohim Sufficient). </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smtClean="0"/>
              <a:t>51 COMMANDMENTS</a:t>
            </a:r>
            <a:endParaRPr lang="en-ZA" dirty="0"/>
          </a:p>
        </p:txBody>
      </p:sp>
      <p:sp>
        <p:nvSpPr>
          <p:cNvPr id="3" name="Content Placeholder 2"/>
          <p:cNvSpPr>
            <a:spLocks noGrp="1"/>
          </p:cNvSpPr>
          <p:nvPr>
            <p:ph idx="1"/>
          </p:nvPr>
        </p:nvSpPr>
        <p:spPr/>
        <p:txBody>
          <a:bodyPr>
            <a:normAutofit fontScale="92500" lnSpcReduction="20000"/>
          </a:bodyPr>
          <a:lstStyle/>
          <a:p>
            <a:pPr algn="ctr"/>
            <a:r>
              <a:rPr lang="en-ZA" sz="2600" i="1" dirty="0" smtClean="0">
                <a:solidFill>
                  <a:srgbClr val="004821"/>
                </a:solidFill>
              </a:rPr>
              <a:t>‘Each one of you should fear his mother and his father, and guard My Sabbaths. I am </a:t>
            </a:r>
            <a:r>
              <a:rPr lang="he-IL" sz="2600" i="1" dirty="0" smtClean="0">
                <a:solidFill>
                  <a:srgbClr val="004821"/>
                </a:solidFill>
              </a:rPr>
              <a:t>יהוה</a:t>
            </a:r>
            <a:r>
              <a:rPr lang="en-US" sz="2600" i="1" dirty="0" smtClean="0">
                <a:solidFill>
                  <a:srgbClr val="004821"/>
                </a:solidFill>
              </a:rPr>
              <a:t> your Elohim</a:t>
            </a:r>
            <a:r>
              <a:rPr lang="en-US" sz="2600" b="1" i="1" dirty="0" smtClean="0">
                <a:solidFill>
                  <a:srgbClr val="004821"/>
                </a:solidFill>
              </a:rPr>
              <a:t>. </a:t>
            </a:r>
            <a:r>
              <a:rPr lang="en-ZA" sz="2600" b="1" i="1" dirty="0" smtClean="0">
                <a:solidFill>
                  <a:srgbClr val="004821"/>
                </a:solidFill>
              </a:rPr>
              <a:t>(Leviticus 19:3)</a:t>
            </a:r>
            <a:endParaRPr lang="en-US" sz="2600" b="1" i="1" dirty="0" smtClean="0">
              <a:solidFill>
                <a:srgbClr val="004821"/>
              </a:solidFill>
            </a:endParaRPr>
          </a:p>
          <a:p>
            <a:r>
              <a:rPr lang="en-US" sz="2600" dirty="0" smtClean="0"/>
              <a:t>212. Fear one’s mother and father, </a:t>
            </a:r>
            <a:r>
              <a:rPr lang="en-US" sz="2600" dirty="0" smtClean="0">
                <a:solidFill>
                  <a:schemeClr val="accent2">
                    <a:lumMod val="50000"/>
                  </a:schemeClr>
                </a:solidFill>
              </a:rPr>
              <a:t>Leviticus 19:3. </a:t>
            </a:r>
            <a:endParaRPr lang="en-ZA" sz="2600" dirty="0" smtClean="0">
              <a:solidFill>
                <a:schemeClr val="accent2">
                  <a:lumMod val="50000"/>
                </a:schemeClr>
              </a:solidFill>
            </a:endParaRPr>
          </a:p>
          <a:p>
            <a:pPr algn="ctr"/>
            <a:r>
              <a:rPr lang="en-ZA" sz="2600" i="1" dirty="0" smtClean="0">
                <a:solidFill>
                  <a:srgbClr val="004821"/>
                </a:solidFill>
              </a:rPr>
              <a:t>‘Do not turn to idols, and do not make for yourselves moulded mighty ones. I am </a:t>
            </a:r>
            <a:r>
              <a:rPr lang="he-IL" sz="2600" i="1" dirty="0" smtClean="0">
                <a:solidFill>
                  <a:srgbClr val="004821"/>
                </a:solidFill>
              </a:rPr>
              <a:t>יהוה</a:t>
            </a:r>
            <a:r>
              <a:rPr lang="en-US" sz="2600" i="1" dirty="0" smtClean="0">
                <a:solidFill>
                  <a:srgbClr val="004821"/>
                </a:solidFill>
              </a:rPr>
              <a:t> your Elohim. </a:t>
            </a:r>
            <a:r>
              <a:rPr lang="en-ZA" sz="2600" b="1" i="1" dirty="0" smtClean="0">
                <a:solidFill>
                  <a:srgbClr val="004821"/>
                </a:solidFill>
              </a:rPr>
              <a:t>(Leviticus 19:4)</a:t>
            </a:r>
          </a:p>
          <a:p>
            <a:r>
              <a:rPr lang="en-US" sz="2600" dirty="0" smtClean="0"/>
              <a:t>213. The prohibition of turning to any idol in thought or word, </a:t>
            </a:r>
            <a:r>
              <a:rPr lang="en-US" sz="2600" dirty="0" smtClean="0">
                <a:solidFill>
                  <a:schemeClr val="accent2">
                    <a:lumMod val="50000"/>
                  </a:schemeClr>
                </a:solidFill>
              </a:rPr>
              <a:t>Leviticus 19:4.</a:t>
            </a:r>
            <a:endParaRPr lang="en-ZA" sz="2600" dirty="0" smtClean="0">
              <a:solidFill>
                <a:schemeClr val="accent2">
                  <a:lumMod val="50000"/>
                </a:schemeClr>
              </a:solidFill>
            </a:endParaRPr>
          </a:p>
          <a:p>
            <a:r>
              <a:rPr lang="en-US" sz="2600" dirty="0" smtClean="0"/>
              <a:t>214. The prohibition of making an idol for oneself or for others, </a:t>
            </a:r>
            <a:r>
              <a:rPr lang="en-US" sz="2600" dirty="0" smtClean="0">
                <a:solidFill>
                  <a:schemeClr val="accent2">
                    <a:lumMod val="50000"/>
                  </a:schemeClr>
                </a:solidFill>
              </a:rPr>
              <a:t>Leviticus 19:4.</a:t>
            </a:r>
            <a:endParaRPr lang="en-ZA" sz="2600" dirty="0" smtClean="0">
              <a:solidFill>
                <a:schemeClr val="accent2">
                  <a:lumMod val="50000"/>
                </a:schemeClr>
              </a:solidFill>
            </a:endParaRPr>
          </a:p>
          <a:p>
            <a:pPr algn="ctr"/>
            <a:r>
              <a:rPr lang="en-ZA" sz="2600" i="1" dirty="0" smtClean="0">
                <a:solidFill>
                  <a:srgbClr val="004821"/>
                </a:solidFill>
              </a:rPr>
              <a:t>‘And when you bring a peace offering to </a:t>
            </a:r>
            <a:r>
              <a:rPr lang="he-IL" sz="2600" i="1" dirty="0" smtClean="0">
                <a:solidFill>
                  <a:srgbClr val="004821"/>
                </a:solidFill>
              </a:rPr>
              <a:t>יהוה</a:t>
            </a:r>
            <a:r>
              <a:rPr lang="en-ZA" sz="2600" i="1" dirty="0" smtClean="0">
                <a:solidFill>
                  <a:srgbClr val="004821"/>
                </a:solidFill>
              </a:rPr>
              <a:t>, bring it for your acceptance. ‘It is eaten the same day you slaughter it, and on the next day. And that which is left on the third day is burned with fire. </a:t>
            </a:r>
            <a:r>
              <a:rPr lang="en-ZA" sz="2600" b="1" i="1" dirty="0" smtClean="0">
                <a:solidFill>
                  <a:srgbClr val="004821"/>
                </a:solidFill>
              </a:rPr>
              <a:t>(Leviticus 19:5-6)</a:t>
            </a:r>
          </a:p>
          <a:p>
            <a:pPr marL="261938" indent="-261938"/>
            <a:r>
              <a:rPr lang="en-US" sz="2600" dirty="0" smtClean="0"/>
              <a:t>215. The prohibition of eating the meat remains from an offering, </a:t>
            </a:r>
            <a:r>
              <a:rPr lang="en-US" sz="2600" dirty="0" smtClean="0">
                <a:solidFill>
                  <a:schemeClr val="accent2">
                    <a:lumMod val="50000"/>
                  </a:schemeClr>
                </a:solidFill>
              </a:rPr>
              <a:t>Leviticus 19:6-8.</a:t>
            </a:r>
            <a:endParaRPr lang="en-ZA" sz="2600" dirty="0" smtClean="0">
              <a:solidFill>
                <a:schemeClr val="accent2">
                  <a:lumMod val="50000"/>
                </a:schemeClr>
              </a:solidFill>
            </a:endParaRPr>
          </a:p>
          <a:p>
            <a:endParaRPr lang="en-ZA"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smtClean="0"/>
              <a:t>51 COMMANDMENTS</a:t>
            </a:r>
            <a:endParaRPr lang="en-ZA" dirty="0"/>
          </a:p>
        </p:txBody>
      </p:sp>
      <p:sp>
        <p:nvSpPr>
          <p:cNvPr id="3" name="Content Placeholder 2"/>
          <p:cNvSpPr>
            <a:spLocks noGrp="1"/>
          </p:cNvSpPr>
          <p:nvPr>
            <p:ph idx="1"/>
          </p:nvPr>
        </p:nvSpPr>
        <p:spPr>
          <a:xfrm>
            <a:off x="457200" y="1600200"/>
            <a:ext cx="8229600" cy="5257800"/>
          </a:xfrm>
        </p:spPr>
        <p:txBody>
          <a:bodyPr>
            <a:normAutofit fontScale="25000" lnSpcReduction="20000"/>
          </a:bodyPr>
          <a:lstStyle/>
          <a:p>
            <a:pPr algn="ctr">
              <a:lnSpc>
                <a:spcPts val="2200"/>
              </a:lnSpc>
            </a:pPr>
            <a:r>
              <a:rPr lang="en-ZA" sz="9600" i="1" dirty="0" smtClean="0">
                <a:solidFill>
                  <a:srgbClr val="004821"/>
                </a:solidFill>
              </a:rPr>
              <a:t>‘And when you reap the harvest of your land, do not completely reap the corners of your field or gather the gleanings of your harvest. ‘And do not glean your vineyard or gather every grape of your vineyard, leave them for the poor and the stranger. I am </a:t>
            </a:r>
            <a:r>
              <a:rPr lang="he-IL" sz="9600" i="1" dirty="0" smtClean="0">
                <a:solidFill>
                  <a:srgbClr val="004821"/>
                </a:solidFill>
              </a:rPr>
              <a:t>יהוה</a:t>
            </a:r>
            <a:r>
              <a:rPr lang="en-US" sz="9600" i="1" dirty="0" smtClean="0">
                <a:solidFill>
                  <a:srgbClr val="004821"/>
                </a:solidFill>
              </a:rPr>
              <a:t> your Elohim. </a:t>
            </a:r>
            <a:r>
              <a:rPr lang="en-ZA" sz="9600" b="1" i="1" dirty="0" smtClean="0">
                <a:solidFill>
                  <a:srgbClr val="004821"/>
                </a:solidFill>
              </a:rPr>
              <a:t>(Leviticus 19:9-10)</a:t>
            </a:r>
          </a:p>
          <a:p>
            <a:pPr marL="261938" indent="-261938">
              <a:lnSpc>
                <a:spcPts val="2200"/>
              </a:lnSpc>
            </a:pPr>
            <a:r>
              <a:rPr lang="en-US" sz="9600" dirty="0" smtClean="0"/>
              <a:t>216. The command to leave the corners (</a:t>
            </a:r>
            <a:r>
              <a:rPr lang="en-US" sz="9600" dirty="0" err="1" smtClean="0"/>
              <a:t>pe’a</a:t>
            </a:r>
            <a:r>
              <a:rPr lang="en-US" sz="9600" dirty="0" smtClean="0"/>
              <a:t>) of the cultivated land </a:t>
            </a:r>
            <a:r>
              <a:rPr lang="en-US" sz="9600" dirty="0" err="1" smtClean="0"/>
              <a:t>unharvested</a:t>
            </a:r>
            <a:r>
              <a:rPr lang="en-US" sz="9600" dirty="0" smtClean="0"/>
              <a:t> for the sake of the poor, </a:t>
            </a:r>
            <a:r>
              <a:rPr lang="en-ZA" sz="9600" dirty="0" smtClean="0">
                <a:solidFill>
                  <a:schemeClr val="accent2">
                    <a:lumMod val="50000"/>
                  </a:schemeClr>
                </a:solidFill>
              </a:rPr>
              <a:t>Leviticus 19:9-10.</a:t>
            </a:r>
          </a:p>
          <a:p>
            <a:pPr marL="261938" indent="-261938">
              <a:lnSpc>
                <a:spcPts val="2200"/>
              </a:lnSpc>
            </a:pPr>
            <a:r>
              <a:rPr lang="en-US" sz="9600" dirty="0" smtClean="0"/>
              <a:t>217. The prohibition of harvesting a piece of land all the way out to the corners (</a:t>
            </a:r>
            <a:r>
              <a:rPr lang="en-US" sz="9600" dirty="0" err="1" smtClean="0"/>
              <a:t>pe’a</a:t>
            </a:r>
            <a:r>
              <a:rPr lang="en-US" sz="9600" dirty="0" smtClean="0"/>
              <a:t>), </a:t>
            </a:r>
            <a:r>
              <a:rPr lang="en-ZA" sz="9600" dirty="0" smtClean="0">
                <a:solidFill>
                  <a:schemeClr val="accent2">
                    <a:lumMod val="50000"/>
                  </a:schemeClr>
                </a:solidFill>
              </a:rPr>
              <a:t>Leviticus 19:9-10.</a:t>
            </a:r>
          </a:p>
          <a:p>
            <a:pPr marL="261938" indent="-261938">
              <a:lnSpc>
                <a:spcPts val="2200"/>
              </a:lnSpc>
            </a:pPr>
            <a:r>
              <a:rPr lang="en-US" sz="9600" dirty="0" smtClean="0"/>
              <a:t>218. The command to leave the grain that falls (</a:t>
            </a:r>
            <a:r>
              <a:rPr lang="en-US" sz="9600" dirty="0" err="1" smtClean="0"/>
              <a:t>leket</a:t>
            </a:r>
            <a:r>
              <a:rPr lang="en-US" sz="9600" dirty="0" smtClean="0"/>
              <a:t>) for the poor while harvesting, </a:t>
            </a:r>
            <a:r>
              <a:rPr lang="en-ZA" sz="9600" dirty="0" smtClean="0">
                <a:solidFill>
                  <a:schemeClr val="accent2">
                    <a:lumMod val="50000"/>
                  </a:schemeClr>
                </a:solidFill>
              </a:rPr>
              <a:t>Leviticus 19:9-10.</a:t>
            </a:r>
            <a:r>
              <a:rPr lang="en-US" sz="9600" dirty="0" smtClean="0">
                <a:solidFill>
                  <a:schemeClr val="accent2">
                    <a:lumMod val="50000"/>
                  </a:schemeClr>
                </a:solidFill>
              </a:rPr>
              <a:t> </a:t>
            </a:r>
            <a:endParaRPr lang="en-ZA" sz="9600" dirty="0" smtClean="0">
              <a:solidFill>
                <a:schemeClr val="accent2">
                  <a:lumMod val="50000"/>
                </a:schemeClr>
              </a:solidFill>
            </a:endParaRPr>
          </a:p>
          <a:p>
            <a:pPr marL="261938" indent="-261938">
              <a:lnSpc>
                <a:spcPts val="2200"/>
              </a:lnSpc>
            </a:pPr>
            <a:r>
              <a:rPr lang="en-US" sz="9600" dirty="0" smtClean="0"/>
              <a:t>219. The prohibition of picking up the grain that falls (</a:t>
            </a:r>
            <a:r>
              <a:rPr lang="en-US" sz="9600" dirty="0" err="1" smtClean="0"/>
              <a:t>leket</a:t>
            </a:r>
            <a:r>
              <a:rPr lang="en-US" sz="9600" dirty="0" smtClean="0"/>
              <a:t>) while harvesting, </a:t>
            </a:r>
            <a:r>
              <a:rPr lang="en-ZA" sz="9600" dirty="0" smtClean="0">
                <a:solidFill>
                  <a:schemeClr val="accent2">
                    <a:lumMod val="50000"/>
                  </a:schemeClr>
                </a:solidFill>
              </a:rPr>
              <a:t>Leviticus 19:9-10.</a:t>
            </a:r>
            <a:r>
              <a:rPr lang="en-US" sz="9600" dirty="0" smtClean="0">
                <a:solidFill>
                  <a:schemeClr val="accent2">
                    <a:lumMod val="50000"/>
                  </a:schemeClr>
                </a:solidFill>
              </a:rPr>
              <a:t> </a:t>
            </a:r>
          </a:p>
          <a:p>
            <a:pPr marL="261938" indent="-261938">
              <a:lnSpc>
                <a:spcPts val="2200"/>
              </a:lnSpc>
            </a:pPr>
            <a:r>
              <a:rPr lang="en-US" sz="9600" dirty="0" smtClean="0"/>
              <a:t>220. The command to leave one part of the vineyard un-harvested for the sake of the poor, </a:t>
            </a:r>
            <a:r>
              <a:rPr lang="en-ZA" sz="9600" dirty="0" smtClean="0">
                <a:solidFill>
                  <a:schemeClr val="accent2">
                    <a:lumMod val="50000"/>
                  </a:schemeClr>
                </a:solidFill>
              </a:rPr>
              <a:t>Leviticus 19:9-10.</a:t>
            </a:r>
            <a:endParaRPr lang="en-ZA" sz="9600" i="1" dirty="0" smtClean="0">
              <a:solidFill>
                <a:schemeClr val="accent2">
                  <a:lumMod val="50000"/>
                </a:schemeClr>
              </a:solidFill>
            </a:endParaRPr>
          </a:p>
          <a:p>
            <a:pPr marL="261938" indent="-261938">
              <a:lnSpc>
                <a:spcPts val="2200"/>
              </a:lnSpc>
            </a:pPr>
            <a:r>
              <a:rPr lang="en-US" sz="9600" dirty="0" smtClean="0"/>
              <a:t>221.  The prohibition of harvesting all the fruit of a vineyard.</a:t>
            </a:r>
            <a:endParaRPr lang="en-ZA" sz="9600" i="1" dirty="0" smtClean="0">
              <a:solidFill>
                <a:srgbClr val="004821"/>
              </a:solidFill>
            </a:endParaRPr>
          </a:p>
          <a:p>
            <a:pPr marL="261938" indent="-261938">
              <a:lnSpc>
                <a:spcPts val="2100"/>
              </a:lnSpc>
            </a:pPr>
            <a:endParaRPr lang="en-ZA" sz="9600" dirty="0" smtClean="0">
              <a:solidFill>
                <a:srgbClr val="004821"/>
              </a:solidFill>
            </a:endParaRPr>
          </a:p>
          <a:p>
            <a:pPr marL="261938" indent="-261938"/>
            <a:endParaRPr lang="en-ZA"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dirty="0" smtClean="0"/>
              <a:t>51 COMMANDMENTS</a:t>
            </a:r>
            <a:endParaRPr lang="en-ZA" dirty="0"/>
          </a:p>
        </p:txBody>
      </p:sp>
      <p:sp>
        <p:nvSpPr>
          <p:cNvPr id="3" name="Content Placeholder 2"/>
          <p:cNvSpPr>
            <a:spLocks noGrp="1"/>
          </p:cNvSpPr>
          <p:nvPr>
            <p:ph idx="1"/>
          </p:nvPr>
        </p:nvSpPr>
        <p:spPr>
          <a:xfrm>
            <a:off x="457200" y="1600200"/>
            <a:ext cx="8229600" cy="5257800"/>
          </a:xfrm>
        </p:spPr>
        <p:txBody>
          <a:bodyPr>
            <a:noAutofit/>
          </a:bodyPr>
          <a:lstStyle/>
          <a:p>
            <a:pPr>
              <a:lnSpc>
                <a:spcPts val="2400"/>
              </a:lnSpc>
            </a:pPr>
            <a:r>
              <a:rPr lang="en-US" dirty="0" smtClean="0"/>
              <a:t>222. The command to leave the grapes that fall (</a:t>
            </a:r>
            <a:r>
              <a:rPr lang="en-US" dirty="0" err="1" smtClean="0"/>
              <a:t>peret</a:t>
            </a:r>
            <a:r>
              <a:rPr lang="en-US" dirty="0" smtClean="0"/>
              <a:t>) while harvesting for the poor, </a:t>
            </a:r>
            <a:r>
              <a:rPr lang="en-ZA" dirty="0" smtClean="0">
                <a:solidFill>
                  <a:schemeClr val="accent2">
                    <a:lumMod val="50000"/>
                  </a:schemeClr>
                </a:solidFill>
              </a:rPr>
              <a:t>Leviticus 19:9-10.</a:t>
            </a:r>
            <a:endParaRPr lang="en-ZA" i="1" dirty="0" smtClean="0">
              <a:solidFill>
                <a:schemeClr val="accent2">
                  <a:lumMod val="50000"/>
                </a:schemeClr>
              </a:solidFill>
            </a:endParaRPr>
          </a:p>
          <a:p>
            <a:pPr>
              <a:lnSpc>
                <a:spcPts val="2400"/>
              </a:lnSpc>
            </a:pPr>
            <a:r>
              <a:rPr lang="en-US" dirty="0" smtClean="0"/>
              <a:t>223. The prohibition of picking up the grapes that have fallen (</a:t>
            </a:r>
            <a:r>
              <a:rPr lang="en-US" dirty="0" err="1" smtClean="0"/>
              <a:t>peret</a:t>
            </a:r>
            <a:r>
              <a:rPr lang="en-US" dirty="0" smtClean="0"/>
              <a:t>) while harvesting, </a:t>
            </a:r>
            <a:r>
              <a:rPr lang="en-ZA" dirty="0" smtClean="0">
                <a:solidFill>
                  <a:schemeClr val="accent2">
                    <a:lumMod val="50000"/>
                  </a:schemeClr>
                </a:solidFill>
              </a:rPr>
              <a:t>Leviticus 19:9-10.</a:t>
            </a:r>
            <a:endParaRPr lang="en-ZA" i="1" dirty="0" smtClean="0">
              <a:solidFill>
                <a:schemeClr val="accent2">
                  <a:lumMod val="50000"/>
                </a:schemeClr>
              </a:solidFill>
            </a:endParaRPr>
          </a:p>
          <a:p>
            <a:pPr algn="ctr">
              <a:lnSpc>
                <a:spcPts val="2400"/>
              </a:lnSpc>
            </a:pPr>
            <a:r>
              <a:rPr lang="en-ZA" i="1" dirty="0" smtClean="0">
                <a:solidFill>
                  <a:srgbClr val="004821"/>
                </a:solidFill>
              </a:rPr>
              <a:t>‘Do not steal, do not lie, do not deceive one another. </a:t>
            </a:r>
            <a:r>
              <a:rPr lang="en-ZA" b="1" i="1" dirty="0" smtClean="0">
                <a:solidFill>
                  <a:srgbClr val="004821"/>
                </a:solidFill>
              </a:rPr>
              <a:t>(Leviticus 19:11)</a:t>
            </a:r>
          </a:p>
          <a:p>
            <a:pPr marL="274638" indent="-274638" algn="just">
              <a:lnSpc>
                <a:spcPts val="2400"/>
              </a:lnSpc>
            </a:pPr>
            <a:r>
              <a:rPr lang="en-US" b="0" dirty="0" smtClean="0"/>
              <a:t>224. The prohibition of stealing, </a:t>
            </a:r>
            <a:r>
              <a:rPr lang="en-US" dirty="0" smtClean="0">
                <a:solidFill>
                  <a:schemeClr val="accent2">
                    <a:lumMod val="50000"/>
                  </a:schemeClr>
                </a:solidFill>
              </a:rPr>
              <a:t>Leviticus 19:11.</a:t>
            </a:r>
            <a:endParaRPr lang="en-ZA" dirty="0" smtClean="0">
              <a:solidFill>
                <a:schemeClr val="accent2">
                  <a:lumMod val="50000"/>
                </a:schemeClr>
              </a:solidFill>
            </a:endParaRPr>
          </a:p>
          <a:p>
            <a:pPr marL="274638" indent="-274638" algn="just">
              <a:lnSpc>
                <a:spcPts val="2400"/>
              </a:lnSpc>
            </a:pPr>
            <a:r>
              <a:rPr lang="en-US" b="0" dirty="0" smtClean="0"/>
              <a:t>225. The prohibition of refusing to return a stolen object to its owner, </a:t>
            </a:r>
            <a:r>
              <a:rPr lang="en-US" dirty="0" smtClean="0">
                <a:solidFill>
                  <a:schemeClr val="accent2">
                    <a:lumMod val="50000"/>
                  </a:schemeClr>
                </a:solidFill>
              </a:rPr>
              <a:t>Leviticus 19:11.</a:t>
            </a:r>
            <a:endParaRPr lang="en-ZA" dirty="0" smtClean="0">
              <a:solidFill>
                <a:schemeClr val="accent2">
                  <a:lumMod val="50000"/>
                </a:schemeClr>
              </a:solidFill>
            </a:endParaRPr>
          </a:p>
          <a:p>
            <a:pPr marL="274638" indent="-274638" algn="just">
              <a:lnSpc>
                <a:spcPts val="2400"/>
              </a:lnSpc>
            </a:pPr>
            <a:r>
              <a:rPr lang="en-US" b="0" dirty="0" smtClean="0"/>
              <a:t>226. The prohibition of swearing to a false testimony about an object of value, </a:t>
            </a:r>
            <a:r>
              <a:rPr lang="en-US" dirty="0" smtClean="0">
                <a:solidFill>
                  <a:schemeClr val="accent2">
                    <a:lumMod val="50000"/>
                  </a:schemeClr>
                </a:solidFill>
              </a:rPr>
              <a:t>Leviticus 19:11.</a:t>
            </a:r>
            <a:endParaRPr lang="en-ZA" dirty="0" smtClean="0">
              <a:solidFill>
                <a:schemeClr val="accent2">
                  <a:lumMod val="50000"/>
                </a:schemeClr>
              </a:solidFill>
            </a:endParaRPr>
          </a:p>
          <a:p>
            <a:pPr algn="ctr">
              <a:lnSpc>
                <a:spcPts val="2400"/>
              </a:lnSpc>
            </a:pPr>
            <a:r>
              <a:rPr lang="en-ZA" i="1" dirty="0" smtClean="0">
                <a:solidFill>
                  <a:srgbClr val="004821"/>
                </a:solidFill>
              </a:rPr>
              <a:t>‘And do not swear falsely by My Name and so profane the Name of your Elohim. I am </a:t>
            </a:r>
            <a:r>
              <a:rPr lang="he-IL" i="1" dirty="0" smtClean="0">
                <a:solidFill>
                  <a:srgbClr val="004821"/>
                </a:solidFill>
              </a:rPr>
              <a:t>יהוה</a:t>
            </a:r>
            <a:r>
              <a:rPr lang="en-US" i="1" dirty="0" smtClean="0">
                <a:solidFill>
                  <a:srgbClr val="004821"/>
                </a:solidFill>
              </a:rPr>
              <a:t>. </a:t>
            </a:r>
            <a:r>
              <a:rPr lang="en-ZA" b="1" i="1" dirty="0" smtClean="0">
                <a:solidFill>
                  <a:srgbClr val="004821"/>
                </a:solidFill>
              </a:rPr>
              <a:t>(Leviticus 19:12)</a:t>
            </a:r>
          </a:p>
          <a:p>
            <a:pPr marL="274638" indent="-274638" algn="just">
              <a:lnSpc>
                <a:spcPts val="2400"/>
              </a:lnSpc>
            </a:pPr>
            <a:r>
              <a:rPr lang="en-US" b="0" dirty="0" smtClean="0"/>
              <a:t>227. The prohibition of swearing falsely, </a:t>
            </a:r>
            <a:r>
              <a:rPr lang="en-US" dirty="0" smtClean="0">
                <a:solidFill>
                  <a:schemeClr val="accent2">
                    <a:lumMod val="50000"/>
                  </a:schemeClr>
                </a:solidFill>
              </a:rPr>
              <a:t>Leviticus 19:12.</a:t>
            </a:r>
            <a:endParaRPr lang="en-ZA" dirty="0" smtClean="0">
              <a:solidFill>
                <a:schemeClr val="accent2">
                  <a:lumMod val="50000"/>
                </a:schemeClr>
              </a:solidFill>
            </a:endParaRPr>
          </a:p>
          <a:p>
            <a:pPr algn="just">
              <a:lnSpc>
                <a:spcPts val="2400"/>
              </a:lnSpc>
            </a:pPr>
            <a:endParaRPr lang="en-ZA"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600200"/>
            <a:ext cx="8229600" cy="5257800"/>
          </a:xfrm>
        </p:spPr>
        <p:txBody>
          <a:bodyPr>
            <a:noAutofit/>
          </a:bodyPr>
          <a:lstStyle/>
          <a:p>
            <a:pPr algn="ctr"/>
            <a:r>
              <a:rPr lang="en-ZA" i="1" dirty="0" smtClean="0">
                <a:solidFill>
                  <a:srgbClr val="004821"/>
                </a:solidFill>
              </a:rPr>
              <a:t>‘Do not oppress your neighbour or rob him. The wages of him who is hired is not to remain with you all night until morning. </a:t>
            </a:r>
          </a:p>
          <a:p>
            <a:pPr algn="ctr"/>
            <a:r>
              <a:rPr lang="en-ZA" b="1" i="1" dirty="0" smtClean="0">
                <a:solidFill>
                  <a:srgbClr val="004821"/>
                </a:solidFill>
              </a:rPr>
              <a:t>(Leviticus 19:13)</a:t>
            </a:r>
          </a:p>
          <a:p>
            <a:pPr marL="261938" indent="-261938">
              <a:lnSpc>
                <a:spcPts val="2500"/>
              </a:lnSpc>
            </a:pPr>
            <a:r>
              <a:rPr lang="en-US" sz="2400" b="0" dirty="0" smtClean="0"/>
              <a:t>228. The prohibition of keeping objects that belong to another person</a:t>
            </a:r>
            <a:r>
              <a:rPr lang="en-US" sz="2400" dirty="0" smtClean="0"/>
              <a:t>, </a:t>
            </a:r>
            <a:r>
              <a:rPr lang="en-ZA" dirty="0" smtClean="0"/>
              <a:t>pay our debts in a timely manner</a:t>
            </a:r>
            <a:r>
              <a:rPr lang="en-US" sz="2400" i="1" dirty="0" smtClean="0">
                <a:solidFill>
                  <a:srgbClr val="004821"/>
                </a:solidFill>
              </a:rPr>
              <a:t>, </a:t>
            </a:r>
            <a:r>
              <a:rPr lang="en-US" sz="2400" dirty="0" smtClean="0">
                <a:solidFill>
                  <a:schemeClr val="accent2">
                    <a:lumMod val="50000"/>
                  </a:schemeClr>
                </a:solidFill>
              </a:rPr>
              <a:t>Leviticus 19:13</a:t>
            </a:r>
            <a:r>
              <a:rPr lang="en-US" sz="2400" b="0" dirty="0" smtClean="0">
                <a:solidFill>
                  <a:schemeClr val="accent2">
                    <a:lumMod val="50000"/>
                  </a:schemeClr>
                </a:solidFill>
              </a:rPr>
              <a:t>.</a:t>
            </a:r>
            <a:endParaRPr lang="en-ZA" sz="2400" b="0" dirty="0" smtClean="0">
              <a:solidFill>
                <a:schemeClr val="accent2">
                  <a:lumMod val="50000"/>
                </a:schemeClr>
              </a:solidFill>
            </a:endParaRPr>
          </a:p>
          <a:p>
            <a:pPr marL="261938" indent="-261938" algn="just">
              <a:lnSpc>
                <a:spcPts val="2500"/>
              </a:lnSpc>
            </a:pPr>
            <a:r>
              <a:rPr lang="en-US" sz="2400" b="0" dirty="0" smtClean="0"/>
              <a:t>229. The prohibition of robbing (violently stealing), </a:t>
            </a:r>
            <a:r>
              <a:rPr lang="en-US" sz="2400" dirty="0" smtClean="0">
                <a:solidFill>
                  <a:schemeClr val="accent2">
                    <a:lumMod val="50000"/>
                  </a:schemeClr>
                </a:solidFill>
              </a:rPr>
              <a:t>Leviticus 19:13.</a:t>
            </a:r>
            <a:endParaRPr lang="en-ZA" sz="2400" dirty="0" smtClean="0">
              <a:solidFill>
                <a:schemeClr val="accent2">
                  <a:lumMod val="50000"/>
                </a:schemeClr>
              </a:solidFill>
            </a:endParaRPr>
          </a:p>
          <a:p>
            <a:pPr marL="261938" indent="-261938" algn="just">
              <a:lnSpc>
                <a:spcPts val="2500"/>
              </a:lnSpc>
            </a:pPr>
            <a:r>
              <a:rPr lang="en-US" sz="2400" b="0" dirty="0" smtClean="0"/>
              <a:t>230. The prohibition of withholding the salary of a worker, </a:t>
            </a:r>
            <a:r>
              <a:rPr lang="en-US" sz="2400" dirty="0" smtClean="0">
                <a:solidFill>
                  <a:schemeClr val="accent2">
                    <a:lumMod val="50000"/>
                  </a:schemeClr>
                </a:solidFill>
              </a:rPr>
              <a:t>Leviticus 19:13.</a:t>
            </a:r>
            <a:endParaRPr lang="en-ZA" sz="2400" dirty="0" smtClean="0">
              <a:solidFill>
                <a:schemeClr val="accent2">
                  <a:lumMod val="50000"/>
                </a:schemeClr>
              </a:solidFill>
            </a:endParaRPr>
          </a:p>
          <a:p>
            <a:pPr algn="ctr"/>
            <a:r>
              <a:rPr lang="en-ZA" i="1" dirty="0" smtClean="0">
                <a:solidFill>
                  <a:srgbClr val="004821"/>
                </a:solidFill>
              </a:rPr>
              <a:t>See, the wages of the workmen who mowed your fields, which you kept back, cry out. And the cries of the reapers have reached the ears of </a:t>
            </a:r>
            <a:r>
              <a:rPr lang="he-IL" i="1" dirty="0" smtClean="0">
                <a:solidFill>
                  <a:srgbClr val="004821"/>
                </a:solidFill>
              </a:rPr>
              <a:t>יהוה</a:t>
            </a:r>
            <a:r>
              <a:rPr lang="en-ZA" i="1" dirty="0" smtClean="0">
                <a:solidFill>
                  <a:srgbClr val="004821"/>
                </a:solidFill>
              </a:rPr>
              <a:t> of hosts.</a:t>
            </a:r>
            <a:r>
              <a:rPr lang="en-ZA" i="1" baseline="30000" dirty="0" smtClean="0">
                <a:solidFill>
                  <a:srgbClr val="004821"/>
                </a:solidFill>
              </a:rPr>
              <a:t>1</a:t>
            </a:r>
            <a:r>
              <a:rPr lang="en-ZA" i="1" dirty="0" smtClean="0">
                <a:solidFill>
                  <a:srgbClr val="004821"/>
                </a:solidFill>
              </a:rPr>
              <a:t> Footnote: </a:t>
            </a:r>
            <a:r>
              <a:rPr lang="en-ZA" i="1" baseline="30000" dirty="0" smtClean="0">
                <a:solidFill>
                  <a:srgbClr val="004821"/>
                </a:solidFill>
              </a:rPr>
              <a:t>1</a:t>
            </a:r>
            <a:r>
              <a:rPr lang="en-ZA" i="1" dirty="0" smtClean="0">
                <a:solidFill>
                  <a:srgbClr val="004821"/>
                </a:solidFill>
              </a:rPr>
              <a:t>Jer. 22:13. </a:t>
            </a:r>
          </a:p>
          <a:p>
            <a:pPr algn="ctr"/>
            <a:r>
              <a:rPr lang="en-ZA" b="1" i="1" dirty="0" smtClean="0">
                <a:solidFill>
                  <a:srgbClr val="004821"/>
                </a:solidFill>
              </a:rPr>
              <a:t>(James 5:4 The Scriptures 1998+)</a:t>
            </a:r>
          </a:p>
          <a:p>
            <a:endParaRPr lang="en-US" dirty="0" smtClean="0"/>
          </a:p>
          <a:p>
            <a:pPr algn="just"/>
            <a:endParaRPr lang="en-ZA" sz="2400" b="0" dirty="0" smtClean="0"/>
          </a:p>
        </p:txBody>
      </p:sp>
      <p:sp>
        <p:nvSpPr>
          <p:cNvPr id="4" name="Title 1"/>
          <p:cNvSpPr>
            <a:spLocks noGrp="1"/>
          </p:cNvSpPr>
          <p:nvPr>
            <p:ph type="title"/>
          </p:nvPr>
        </p:nvSpPr>
        <p:spPr>
          <a:xfrm>
            <a:off x="457200" y="274638"/>
            <a:ext cx="8229600" cy="1143000"/>
          </a:xfrm>
        </p:spPr>
        <p:txBody>
          <a:bodyPr/>
          <a:lstStyle/>
          <a:p>
            <a:r>
              <a:rPr lang="en-ZA" dirty="0" smtClean="0"/>
              <a:t>51 COMMANDMENTS</a:t>
            </a:r>
            <a:endParaRPr lang="en-ZA"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600200"/>
            <a:ext cx="8229600" cy="5257800"/>
          </a:xfrm>
        </p:spPr>
        <p:txBody>
          <a:bodyPr>
            <a:noAutofit/>
          </a:bodyPr>
          <a:lstStyle/>
          <a:p>
            <a:pPr algn="ctr">
              <a:lnSpc>
                <a:spcPts val="2400"/>
              </a:lnSpc>
            </a:pPr>
            <a:r>
              <a:rPr lang="en-ZA" i="1" dirty="0" smtClean="0">
                <a:solidFill>
                  <a:srgbClr val="004821"/>
                </a:solidFill>
              </a:rPr>
              <a:t>‘Do not curse the deaf or put a stumbling-block before the blind, but fear your Elohim. I am </a:t>
            </a:r>
            <a:r>
              <a:rPr lang="he-IL" i="1" dirty="0" smtClean="0">
                <a:solidFill>
                  <a:srgbClr val="004821"/>
                </a:solidFill>
              </a:rPr>
              <a:t>יהוה</a:t>
            </a:r>
            <a:r>
              <a:rPr lang="en-US" i="1" dirty="0" smtClean="0">
                <a:solidFill>
                  <a:srgbClr val="004821"/>
                </a:solidFill>
              </a:rPr>
              <a:t>. </a:t>
            </a:r>
            <a:r>
              <a:rPr lang="en-ZA" b="1" i="1" dirty="0" smtClean="0">
                <a:solidFill>
                  <a:srgbClr val="004821"/>
                </a:solidFill>
              </a:rPr>
              <a:t>(Leviticus 19:14)</a:t>
            </a:r>
          </a:p>
          <a:p>
            <a:pPr marL="261938" indent="-261938">
              <a:lnSpc>
                <a:spcPts val="2400"/>
              </a:lnSpc>
            </a:pPr>
            <a:r>
              <a:rPr lang="en-US" dirty="0" smtClean="0"/>
              <a:t>231. The prohibition of cursing a fellow man, whether man or woman, </a:t>
            </a:r>
            <a:r>
              <a:rPr lang="en-US" dirty="0" smtClean="0">
                <a:solidFill>
                  <a:schemeClr val="accent2">
                    <a:lumMod val="50000"/>
                  </a:schemeClr>
                </a:solidFill>
              </a:rPr>
              <a:t>Leviticus 19:14.</a:t>
            </a:r>
            <a:endParaRPr lang="en-ZA" dirty="0" smtClean="0">
              <a:solidFill>
                <a:schemeClr val="accent2">
                  <a:lumMod val="50000"/>
                </a:schemeClr>
              </a:solidFill>
            </a:endParaRPr>
          </a:p>
          <a:p>
            <a:pPr marL="261938" indent="-261938">
              <a:lnSpc>
                <a:spcPts val="2400"/>
              </a:lnSpc>
            </a:pPr>
            <a:r>
              <a:rPr lang="en-US" dirty="0" smtClean="0"/>
              <a:t>232. The prohibition of giving bad advice so that someone makes a mistake, </a:t>
            </a:r>
            <a:r>
              <a:rPr lang="en-US" dirty="0" smtClean="0">
                <a:solidFill>
                  <a:schemeClr val="accent2">
                    <a:lumMod val="50000"/>
                  </a:schemeClr>
                </a:solidFill>
              </a:rPr>
              <a:t>Leviticus 19:14.</a:t>
            </a:r>
            <a:endParaRPr lang="en-ZA" dirty="0" smtClean="0">
              <a:solidFill>
                <a:schemeClr val="accent2">
                  <a:lumMod val="50000"/>
                </a:schemeClr>
              </a:solidFill>
            </a:endParaRPr>
          </a:p>
          <a:p>
            <a:pPr>
              <a:lnSpc>
                <a:spcPts val="2400"/>
              </a:lnSpc>
            </a:pPr>
            <a:r>
              <a:rPr lang="en-ZA" dirty="0" smtClean="0"/>
              <a:t>We’re not to “</a:t>
            </a:r>
            <a:r>
              <a:rPr lang="en-ZA" i="1" dirty="0" smtClean="0"/>
              <a:t>curse” the “deaf”. “Curse” </a:t>
            </a:r>
            <a:r>
              <a:rPr lang="en-ZA" dirty="0" smtClean="0"/>
              <a:t>here is </a:t>
            </a:r>
            <a:r>
              <a:rPr lang="en-ZA" i="1" dirty="0" smtClean="0"/>
              <a:t>“</a:t>
            </a:r>
            <a:r>
              <a:rPr lang="en-ZA" i="1" dirty="0" err="1" smtClean="0"/>
              <a:t>qahlal</a:t>
            </a:r>
            <a:r>
              <a:rPr lang="en-ZA" i="1" dirty="0" smtClean="0"/>
              <a:t>” or “feel contempt for” or “treat as insignificant”. </a:t>
            </a:r>
            <a:r>
              <a:rPr lang="en-ZA" dirty="0" smtClean="0"/>
              <a:t>And</a:t>
            </a:r>
            <a:r>
              <a:rPr lang="en-ZA" i="1" dirty="0" smtClean="0"/>
              <a:t>, “deaf” </a:t>
            </a:r>
            <a:r>
              <a:rPr lang="en-ZA" dirty="0" smtClean="0"/>
              <a:t>is </a:t>
            </a:r>
            <a:r>
              <a:rPr lang="en-ZA" i="1" dirty="0" smtClean="0"/>
              <a:t>“</a:t>
            </a:r>
            <a:r>
              <a:rPr lang="en-ZA" i="1" dirty="0" err="1" smtClean="0"/>
              <a:t>cheresh</a:t>
            </a:r>
            <a:r>
              <a:rPr lang="en-ZA" i="1" dirty="0" smtClean="0"/>
              <a:t>” or “silent”. </a:t>
            </a:r>
            <a:r>
              <a:rPr lang="en-ZA" dirty="0" smtClean="0"/>
              <a:t>So, we’re not to treat with contempt, or as insignificant, those who are deaf or silent to what we say to them, as in what we believe. Also, we are not to throw </a:t>
            </a:r>
            <a:r>
              <a:rPr lang="en-ZA" i="1" dirty="0" smtClean="0"/>
              <a:t>“stumbling blocks”, “</a:t>
            </a:r>
            <a:r>
              <a:rPr lang="en-ZA" i="1" dirty="0" err="1" smtClean="0"/>
              <a:t>mik‟shol</a:t>
            </a:r>
            <a:r>
              <a:rPr lang="en-ZA" i="1" dirty="0" smtClean="0"/>
              <a:t>” or “give occasion to stumble” </a:t>
            </a:r>
            <a:r>
              <a:rPr lang="en-ZA" dirty="0" smtClean="0"/>
              <a:t>in front of those who are</a:t>
            </a:r>
            <a:r>
              <a:rPr lang="en-ZA" i="1" dirty="0" smtClean="0"/>
              <a:t> “blind”, “</a:t>
            </a:r>
            <a:r>
              <a:rPr lang="en-ZA" i="1" dirty="0" err="1" smtClean="0"/>
              <a:t>iv‟vare</a:t>
            </a:r>
            <a:r>
              <a:rPr lang="en-ZA" i="1" dirty="0" smtClean="0"/>
              <a:t>” or “have scales over the eyes”. </a:t>
            </a:r>
            <a:r>
              <a:rPr lang="en-ZA" dirty="0" smtClean="0"/>
              <a:t>Elohim works differently in each of us according to His purpose. So, let’s be careful how we treat those who don’t </a:t>
            </a:r>
            <a:r>
              <a:rPr lang="en-ZA" i="1" dirty="0" smtClean="0"/>
              <a:t>“get it” </a:t>
            </a:r>
            <a:r>
              <a:rPr lang="en-ZA" dirty="0" smtClean="0"/>
              <a:t>just yet</a:t>
            </a:r>
            <a:r>
              <a:rPr lang="en-ZA" i="1" dirty="0" smtClean="0"/>
              <a:t>. </a:t>
            </a:r>
            <a:endParaRPr lang="en-ZA" dirty="0" smtClean="0"/>
          </a:p>
          <a:p>
            <a:pPr>
              <a:lnSpc>
                <a:spcPts val="2100"/>
              </a:lnSpc>
            </a:pPr>
            <a:endParaRPr lang="en-ZA" b="1" i="1" dirty="0" smtClean="0">
              <a:solidFill>
                <a:srgbClr val="004821"/>
              </a:solidFill>
            </a:endParaRPr>
          </a:p>
        </p:txBody>
      </p:sp>
      <p:sp>
        <p:nvSpPr>
          <p:cNvPr id="4" name="Title 1"/>
          <p:cNvSpPr>
            <a:spLocks noGrp="1"/>
          </p:cNvSpPr>
          <p:nvPr>
            <p:ph type="title"/>
          </p:nvPr>
        </p:nvSpPr>
        <p:spPr>
          <a:xfrm>
            <a:off x="457200" y="274638"/>
            <a:ext cx="8229600" cy="1143000"/>
          </a:xfrm>
        </p:spPr>
        <p:txBody>
          <a:bodyPr/>
          <a:lstStyle/>
          <a:p>
            <a:r>
              <a:rPr lang="en-ZA" dirty="0" smtClean="0"/>
              <a:t>51 COMMANDMENTS</a:t>
            </a:r>
            <a:endParaRPr lang="en-ZA"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dirty="0" smtClean="0"/>
              <a:t>51 COMMANDMENTS</a:t>
            </a:r>
            <a:endParaRPr lang="en-ZA" dirty="0"/>
          </a:p>
        </p:txBody>
      </p:sp>
      <p:sp>
        <p:nvSpPr>
          <p:cNvPr id="3" name="Content Placeholder 2"/>
          <p:cNvSpPr>
            <a:spLocks noGrp="1"/>
          </p:cNvSpPr>
          <p:nvPr>
            <p:ph idx="1"/>
          </p:nvPr>
        </p:nvSpPr>
        <p:spPr/>
        <p:txBody>
          <a:bodyPr>
            <a:normAutofit/>
          </a:bodyPr>
          <a:lstStyle/>
          <a:p>
            <a:pPr algn="ctr">
              <a:lnSpc>
                <a:spcPts val="2500"/>
              </a:lnSpc>
            </a:pPr>
            <a:r>
              <a:rPr lang="en-ZA" i="1" dirty="0" smtClean="0">
                <a:solidFill>
                  <a:srgbClr val="004821"/>
                </a:solidFill>
              </a:rPr>
              <a:t>‘Do no unrighteousness in right-ruling. Do not be partial to the poor or favour the face of the great, but rightly rule your neighbour in righteousness. </a:t>
            </a:r>
            <a:r>
              <a:rPr lang="en-ZA" b="1" i="1" dirty="0" smtClean="0">
                <a:solidFill>
                  <a:srgbClr val="004821"/>
                </a:solidFill>
              </a:rPr>
              <a:t>(Leviticus 19:15)</a:t>
            </a:r>
          </a:p>
          <a:p>
            <a:pPr marL="261938" indent="-261938">
              <a:lnSpc>
                <a:spcPts val="2500"/>
              </a:lnSpc>
            </a:pPr>
            <a:r>
              <a:rPr lang="en-US" dirty="0" smtClean="0"/>
              <a:t>233. The prohibition for a judge to distort justice</a:t>
            </a:r>
            <a:r>
              <a:rPr lang="en-US" i="1" dirty="0" smtClean="0">
                <a:solidFill>
                  <a:srgbClr val="004821"/>
                </a:solidFill>
              </a:rPr>
              <a:t>, </a:t>
            </a:r>
            <a:r>
              <a:rPr lang="en-US" dirty="0" smtClean="0">
                <a:solidFill>
                  <a:schemeClr val="accent2">
                    <a:lumMod val="50000"/>
                  </a:schemeClr>
                </a:solidFill>
              </a:rPr>
              <a:t>Leviticus 19:15.</a:t>
            </a:r>
            <a:r>
              <a:rPr lang="en-US" dirty="0" smtClean="0">
                <a:solidFill>
                  <a:schemeClr val="accent3">
                    <a:lumMod val="50000"/>
                  </a:schemeClr>
                </a:solidFill>
              </a:rPr>
              <a:t> </a:t>
            </a:r>
          </a:p>
          <a:p>
            <a:pPr marL="261938" indent="-261938">
              <a:lnSpc>
                <a:spcPts val="2500"/>
              </a:lnSpc>
            </a:pPr>
            <a:r>
              <a:rPr lang="en-US" dirty="0" smtClean="0"/>
              <a:t>234. The prohibition for a judge to honor a prominent person during a trial, </a:t>
            </a:r>
            <a:r>
              <a:rPr lang="en-US" dirty="0" smtClean="0">
                <a:solidFill>
                  <a:schemeClr val="accent2">
                    <a:lumMod val="50000"/>
                  </a:schemeClr>
                </a:solidFill>
              </a:rPr>
              <a:t>Leviticus 19:15.</a:t>
            </a:r>
            <a:endParaRPr lang="en-ZA" dirty="0" smtClean="0">
              <a:solidFill>
                <a:schemeClr val="accent2">
                  <a:lumMod val="50000"/>
                </a:schemeClr>
              </a:solidFill>
            </a:endParaRPr>
          </a:p>
          <a:p>
            <a:pPr marL="261938" indent="-261938">
              <a:lnSpc>
                <a:spcPts val="2500"/>
              </a:lnSpc>
            </a:pPr>
            <a:r>
              <a:rPr lang="en-US" dirty="0" smtClean="0"/>
              <a:t>235. The command for a judge to judge rightly, </a:t>
            </a:r>
            <a:r>
              <a:rPr lang="en-US" dirty="0" smtClean="0">
                <a:solidFill>
                  <a:schemeClr val="accent2">
                    <a:lumMod val="50000"/>
                  </a:schemeClr>
                </a:solidFill>
              </a:rPr>
              <a:t>Leviticus 19:15.</a:t>
            </a:r>
            <a:endParaRPr lang="en-ZA" dirty="0" smtClean="0">
              <a:solidFill>
                <a:schemeClr val="accent2">
                  <a:lumMod val="50000"/>
                </a:schemeClr>
              </a:solidFill>
            </a:endParaRPr>
          </a:p>
          <a:p>
            <a:pPr algn="ctr">
              <a:lnSpc>
                <a:spcPts val="2500"/>
              </a:lnSpc>
            </a:pPr>
            <a:r>
              <a:rPr lang="en-ZA" i="1" dirty="0" smtClean="0">
                <a:solidFill>
                  <a:srgbClr val="004821"/>
                </a:solidFill>
              </a:rPr>
              <a:t>‘Do not go slandering among your people. Do not stand against the blood of your neighbour. I am </a:t>
            </a:r>
            <a:r>
              <a:rPr lang="he-IL" i="1" dirty="0" smtClean="0">
                <a:solidFill>
                  <a:srgbClr val="004821"/>
                </a:solidFill>
              </a:rPr>
              <a:t>יהוה</a:t>
            </a:r>
            <a:r>
              <a:rPr lang="en-US" i="1" dirty="0" smtClean="0">
                <a:solidFill>
                  <a:srgbClr val="004821"/>
                </a:solidFill>
              </a:rPr>
              <a:t>. </a:t>
            </a:r>
            <a:r>
              <a:rPr lang="en-ZA" b="1" i="1" dirty="0" smtClean="0">
                <a:solidFill>
                  <a:srgbClr val="004821"/>
                </a:solidFill>
              </a:rPr>
              <a:t>(Leviticus 19:16)</a:t>
            </a:r>
          </a:p>
          <a:p>
            <a:pPr marL="261938" indent="-261938">
              <a:lnSpc>
                <a:spcPts val="2500"/>
              </a:lnSpc>
            </a:pPr>
            <a:r>
              <a:rPr lang="en-US" dirty="0" smtClean="0"/>
              <a:t>236. The prohibition of speaking ill of a fellow man, </a:t>
            </a:r>
            <a:r>
              <a:rPr lang="en-US" dirty="0" smtClean="0">
                <a:solidFill>
                  <a:schemeClr val="accent3">
                    <a:lumMod val="50000"/>
                  </a:schemeClr>
                </a:solidFill>
              </a:rPr>
              <a:t>Lev 19:16.</a:t>
            </a:r>
          </a:p>
          <a:p>
            <a:pPr marL="261938" indent="-261938">
              <a:lnSpc>
                <a:spcPts val="2500"/>
              </a:lnSpc>
            </a:pPr>
            <a:r>
              <a:rPr lang="en-US" dirty="0" smtClean="0"/>
              <a:t>237. The prohibition of not helping a fellow man who is in danger, </a:t>
            </a:r>
            <a:r>
              <a:rPr lang="en-US" dirty="0" smtClean="0">
                <a:solidFill>
                  <a:schemeClr val="accent3">
                    <a:lumMod val="50000"/>
                  </a:schemeClr>
                </a:solidFill>
              </a:rPr>
              <a:t>Leviticus 19:16.</a:t>
            </a:r>
            <a:endParaRPr lang="en-ZA" dirty="0" smtClean="0">
              <a:solidFill>
                <a:schemeClr val="accent3">
                  <a:lumMod val="50000"/>
                </a:schemeClr>
              </a:solidFill>
            </a:endParaRPr>
          </a:p>
          <a:p>
            <a:pPr algn="ctr">
              <a:lnSpc>
                <a:spcPts val="2500"/>
              </a:lnSpc>
            </a:pPr>
            <a:r>
              <a:rPr lang="en-ZA" i="1" dirty="0" smtClean="0">
                <a:solidFill>
                  <a:srgbClr val="004821"/>
                </a:solidFill>
              </a:rPr>
              <a:t>But no man is able to tame the tongue. It is unruly, evil, filled with deadly poison</a:t>
            </a:r>
            <a:r>
              <a:rPr lang="en-ZA" b="1" i="1" dirty="0" smtClean="0">
                <a:solidFill>
                  <a:srgbClr val="004821"/>
                </a:solidFill>
              </a:rPr>
              <a:t>. (James 3:8 )</a:t>
            </a:r>
            <a:endParaRPr lang="en-ZA" dirty="0"/>
          </a:p>
        </p:txBody>
      </p:sp>
      <p:sp>
        <p:nvSpPr>
          <p:cNvPr id="4" name="Slide Number Placeholder 3"/>
          <p:cNvSpPr>
            <a:spLocks noGrp="1"/>
          </p:cNvSpPr>
          <p:nvPr>
            <p:ph type="sldNum" sz="quarter" idx="12"/>
          </p:nvPr>
        </p:nvSpPr>
        <p:spPr/>
        <p:txBody>
          <a:bodyPr/>
          <a:lstStyle/>
          <a:p>
            <a:pPr>
              <a:defRPr/>
            </a:pPr>
            <a:fld id="{715B7D16-8FAD-4D2D-B977-107333E7495D}" type="slidenum">
              <a:rPr lang="en-ZA" smtClean="0"/>
              <a:pPr>
                <a:defRPr/>
              </a:pPr>
              <a:t>18</a:t>
            </a:fld>
            <a:endParaRPr lang="en-ZA" dirty="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600200"/>
            <a:ext cx="8229600" cy="5257800"/>
          </a:xfrm>
        </p:spPr>
        <p:txBody>
          <a:bodyPr>
            <a:noAutofit/>
          </a:bodyPr>
          <a:lstStyle/>
          <a:p>
            <a:pPr algn="ctr"/>
            <a:r>
              <a:rPr lang="en-ZA" i="1" dirty="0" smtClean="0">
                <a:solidFill>
                  <a:srgbClr val="004821"/>
                </a:solidFill>
              </a:rPr>
              <a:t>‘Do not hate your brother in your heart. Reprove your neighbour, for certain, and bear no sin because of him. </a:t>
            </a:r>
            <a:r>
              <a:rPr lang="en-ZA" b="1" i="1" dirty="0" smtClean="0">
                <a:solidFill>
                  <a:srgbClr val="004821"/>
                </a:solidFill>
              </a:rPr>
              <a:t>(Leviticus 19:17)</a:t>
            </a:r>
          </a:p>
          <a:p>
            <a:pPr marL="261938" indent="-261938"/>
            <a:r>
              <a:rPr lang="en-US" dirty="0" smtClean="0"/>
              <a:t>238. The prohibition of hating one’s brother, </a:t>
            </a:r>
            <a:r>
              <a:rPr lang="en-US" dirty="0" smtClean="0">
                <a:solidFill>
                  <a:schemeClr val="accent3">
                    <a:lumMod val="50000"/>
                  </a:schemeClr>
                </a:solidFill>
              </a:rPr>
              <a:t>Leviticus 19:17.</a:t>
            </a:r>
            <a:endParaRPr lang="en-ZA" dirty="0" smtClean="0">
              <a:solidFill>
                <a:schemeClr val="accent3">
                  <a:lumMod val="50000"/>
                </a:schemeClr>
              </a:solidFill>
            </a:endParaRPr>
          </a:p>
          <a:p>
            <a:pPr marL="261938" indent="-261938"/>
            <a:r>
              <a:rPr lang="en-US" dirty="0" smtClean="0"/>
              <a:t>239. The command to rebuke your neighbor when he acts wrongly, and bear sin because of him </a:t>
            </a:r>
            <a:r>
              <a:rPr lang="en-US" dirty="0" smtClean="0">
                <a:solidFill>
                  <a:schemeClr val="accent3">
                    <a:lumMod val="50000"/>
                  </a:schemeClr>
                </a:solidFill>
              </a:rPr>
              <a:t>Leviticus 19:17.</a:t>
            </a:r>
            <a:endParaRPr lang="en-ZA" dirty="0" smtClean="0">
              <a:solidFill>
                <a:schemeClr val="accent3">
                  <a:lumMod val="50000"/>
                </a:schemeClr>
              </a:solidFill>
            </a:endParaRPr>
          </a:p>
          <a:p>
            <a:pPr marL="261938" indent="-261938">
              <a:lnSpc>
                <a:spcPts val="2600"/>
              </a:lnSpc>
            </a:pPr>
            <a:r>
              <a:rPr lang="en-US" dirty="0" smtClean="0"/>
              <a:t>240. The prohibition of shaming a fellow man, </a:t>
            </a:r>
            <a:r>
              <a:rPr lang="en-US" dirty="0" smtClean="0">
                <a:solidFill>
                  <a:schemeClr val="accent3">
                    <a:lumMod val="50000"/>
                  </a:schemeClr>
                </a:solidFill>
              </a:rPr>
              <a:t>Leviticus 19:17. </a:t>
            </a:r>
          </a:p>
          <a:p>
            <a:pPr algn="ctr"/>
            <a:r>
              <a:rPr lang="en-ZA" i="1" dirty="0" smtClean="0">
                <a:solidFill>
                  <a:srgbClr val="004821"/>
                </a:solidFill>
              </a:rPr>
              <a:t>“You heard that it was said, ‘You shall love your neighbour and hate your enemy.’ “But I say to you, love your enemies, bless those cursing you, do good to those hating you, and pray for those insulting you and persecuting you</a:t>
            </a:r>
            <a:r>
              <a:rPr lang="en-ZA" b="1" i="1" dirty="0" smtClean="0">
                <a:solidFill>
                  <a:srgbClr val="004821"/>
                </a:solidFill>
              </a:rPr>
              <a:t>, (Matthew 5:43-44)</a:t>
            </a:r>
          </a:p>
          <a:p>
            <a:endParaRPr lang="en-ZA" dirty="0" smtClean="0"/>
          </a:p>
          <a:p>
            <a:pPr>
              <a:lnSpc>
                <a:spcPts val="2600"/>
              </a:lnSpc>
            </a:pPr>
            <a:endParaRPr lang="en-ZA" dirty="0" smtClean="0">
              <a:solidFill>
                <a:schemeClr val="accent3">
                  <a:lumMod val="50000"/>
                </a:schemeClr>
              </a:solidFill>
            </a:endParaRPr>
          </a:p>
        </p:txBody>
      </p:sp>
      <p:sp>
        <p:nvSpPr>
          <p:cNvPr id="4" name="Title 1"/>
          <p:cNvSpPr>
            <a:spLocks noGrp="1"/>
          </p:cNvSpPr>
          <p:nvPr>
            <p:ph type="title"/>
          </p:nvPr>
        </p:nvSpPr>
        <p:spPr>
          <a:xfrm>
            <a:off x="457200" y="274638"/>
            <a:ext cx="8229600" cy="1143000"/>
          </a:xfrm>
        </p:spPr>
        <p:txBody>
          <a:bodyPr/>
          <a:lstStyle/>
          <a:p>
            <a:r>
              <a:rPr lang="en-ZA" dirty="0" smtClean="0"/>
              <a:t>51 COMMANDMENTS</a:t>
            </a:r>
            <a:endParaRPr lang="en-ZA" dirty="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600200"/>
            <a:ext cx="8229600" cy="5257800"/>
          </a:xfrm>
        </p:spPr>
        <p:txBody>
          <a:bodyPr>
            <a:noAutofit/>
          </a:bodyPr>
          <a:lstStyle/>
          <a:p>
            <a:pPr algn="ctr"/>
            <a:r>
              <a:rPr lang="en-ZA" i="1" dirty="0" smtClean="0">
                <a:solidFill>
                  <a:srgbClr val="004821"/>
                </a:solidFill>
              </a:rPr>
              <a:t>‘Do not take vengeance or bear a grudge against the children of your people. And you shall love your neighbour as yourself. I am </a:t>
            </a:r>
            <a:r>
              <a:rPr lang="he-IL" i="1" dirty="0" smtClean="0">
                <a:solidFill>
                  <a:srgbClr val="004821"/>
                </a:solidFill>
              </a:rPr>
              <a:t>יהוה</a:t>
            </a:r>
            <a:r>
              <a:rPr lang="en-US" i="1" dirty="0" smtClean="0">
                <a:solidFill>
                  <a:srgbClr val="004821"/>
                </a:solidFill>
              </a:rPr>
              <a:t>. </a:t>
            </a:r>
            <a:r>
              <a:rPr lang="en-ZA" b="1" i="1" dirty="0" smtClean="0">
                <a:solidFill>
                  <a:srgbClr val="004821"/>
                </a:solidFill>
              </a:rPr>
              <a:t>(Leviticus 19:18)</a:t>
            </a:r>
          </a:p>
          <a:p>
            <a:pPr>
              <a:lnSpc>
                <a:spcPts val="2600"/>
              </a:lnSpc>
            </a:pPr>
            <a:r>
              <a:rPr lang="en-US" dirty="0" smtClean="0"/>
              <a:t>241. The prohibition of taking vengeance</a:t>
            </a:r>
            <a:r>
              <a:rPr lang="en-US" dirty="0" smtClean="0">
                <a:solidFill>
                  <a:schemeClr val="accent3">
                    <a:lumMod val="50000"/>
                  </a:schemeClr>
                </a:solidFill>
              </a:rPr>
              <a:t>, </a:t>
            </a:r>
            <a:r>
              <a:rPr lang="en-US" dirty="0" smtClean="0">
                <a:solidFill>
                  <a:schemeClr val="accent2">
                    <a:lumMod val="50000"/>
                  </a:schemeClr>
                </a:solidFill>
              </a:rPr>
              <a:t>Leviticus 19:18</a:t>
            </a:r>
            <a:r>
              <a:rPr lang="en-US" i="1" dirty="0" smtClean="0">
                <a:solidFill>
                  <a:schemeClr val="accent2">
                    <a:lumMod val="50000"/>
                  </a:schemeClr>
                </a:solidFill>
              </a:rPr>
              <a:t>.</a:t>
            </a:r>
            <a:endParaRPr lang="en-ZA" i="1" dirty="0" smtClean="0">
              <a:solidFill>
                <a:schemeClr val="accent2">
                  <a:lumMod val="50000"/>
                </a:schemeClr>
              </a:solidFill>
            </a:endParaRPr>
          </a:p>
          <a:p>
            <a:pPr>
              <a:lnSpc>
                <a:spcPts val="2600"/>
              </a:lnSpc>
            </a:pPr>
            <a:r>
              <a:rPr lang="en-US" dirty="0" smtClean="0"/>
              <a:t>242. The prohibition of holding a grudge, </a:t>
            </a:r>
            <a:r>
              <a:rPr lang="en-US" dirty="0" smtClean="0">
                <a:solidFill>
                  <a:schemeClr val="accent2">
                    <a:lumMod val="50000"/>
                  </a:schemeClr>
                </a:solidFill>
              </a:rPr>
              <a:t>Leviticus 19:18.</a:t>
            </a:r>
            <a:endParaRPr lang="en-ZA" dirty="0" smtClean="0">
              <a:solidFill>
                <a:schemeClr val="accent2">
                  <a:lumMod val="50000"/>
                </a:schemeClr>
              </a:solidFill>
            </a:endParaRPr>
          </a:p>
          <a:p>
            <a:pPr>
              <a:lnSpc>
                <a:spcPts val="2600"/>
              </a:lnSpc>
            </a:pPr>
            <a:r>
              <a:rPr lang="en-US" dirty="0" smtClean="0"/>
              <a:t>243. The command to love one’s neighbor, </a:t>
            </a:r>
            <a:r>
              <a:rPr lang="en-US" dirty="0" smtClean="0">
                <a:solidFill>
                  <a:schemeClr val="accent2">
                    <a:lumMod val="50000"/>
                  </a:schemeClr>
                </a:solidFill>
              </a:rPr>
              <a:t>Leviticus 19:18.</a:t>
            </a:r>
            <a:endParaRPr lang="en-ZA" dirty="0" smtClean="0">
              <a:solidFill>
                <a:schemeClr val="accent2">
                  <a:lumMod val="50000"/>
                </a:schemeClr>
              </a:solidFill>
            </a:endParaRPr>
          </a:p>
          <a:p>
            <a:pPr algn="ctr"/>
            <a:r>
              <a:rPr lang="en-ZA" i="1" dirty="0" smtClean="0">
                <a:solidFill>
                  <a:srgbClr val="004821"/>
                </a:solidFill>
              </a:rPr>
              <a:t>And he answering, said, “ ‘You shall love </a:t>
            </a:r>
            <a:r>
              <a:rPr lang="he-IL" i="1" dirty="0" smtClean="0">
                <a:solidFill>
                  <a:srgbClr val="004821"/>
                </a:solidFill>
              </a:rPr>
              <a:t>יהוה</a:t>
            </a:r>
            <a:r>
              <a:rPr lang="en-ZA" i="1" dirty="0" smtClean="0">
                <a:solidFill>
                  <a:srgbClr val="004821"/>
                </a:solidFill>
              </a:rPr>
              <a:t> your Elohim with all your heart, and with all your being, and with all your strength, and with all your mind,’ and ‘your neighbour as yourself.’ ” </a:t>
            </a:r>
          </a:p>
          <a:p>
            <a:pPr algn="ctr"/>
            <a:r>
              <a:rPr lang="en-ZA" b="1" i="1" dirty="0" smtClean="0">
                <a:solidFill>
                  <a:srgbClr val="004821"/>
                </a:solidFill>
              </a:rPr>
              <a:t>(Luke 10:27 )</a:t>
            </a:r>
          </a:p>
          <a:p>
            <a:pPr algn="ctr"/>
            <a:r>
              <a:rPr lang="en-ZA" i="1" dirty="0" smtClean="0">
                <a:solidFill>
                  <a:srgbClr val="004821"/>
                </a:solidFill>
              </a:rPr>
              <a:t>For we know Him who has said, “Vengeance is Mine, I shall repay, says </a:t>
            </a:r>
            <a:r>
              <a:rPr lang="he-IL" i="1" dirty="0" smtClean="0">
                <a:solidFill>
                  <a:srgbClr val="004821"/>
                </a:solidFill>
              </a:rPr>
              <a:t>יהוה</a:t>
            </a:r>
            <a:r>
              <a:rPr lang="en-US" i="1" dirty="0" smtClean="0">
                <a:solidFill>
                  <a:srgbClr val="004821"/>
                </a:solidFill>
              </a:rPr>
              <a:t>.” And again, “</a:t>
            </a:r>
            <a:r>
              <a:rPr lang="he-IL" i="1" dirty="0" smtClean="0">
                <a:solidFill>
                  <a:srgbClr val="004821"/>
                </a:solidFill>
              </a:rPr>
              <a:t>יהוה</a:t>
            </a:r>
            <a:r>
              <a:rPr lang="en-US" i="1" dirty="0" smtClean="0">
                <a:solidFill>
                  <a:srgbClr val="004821"/>
                </a:solidFill>
              </a:rPr>
              <a:t> shall judge His people.” </a:t>
            </a:r>
          </a:p>
          <a:p>
            <a:pPr algn="ctr"/>
            <a:r>
              <a:rPr lang="en-ZA" b="1" i="1" dirty="0" smtClean="0">
                <a:solidFill>
                  <a:srgbClr val="004821"/>
                </a:solidFill>
              </a:rPr>
              <a:t>(Hebrews 10:30 )</a:t>
            </a:r>
          </a:p>
        </p:txBody>
      </p:sp>
      <p:sp>
        <p:nvSpPr>
          <p:cNvPr id="4" name="Title 1"/>
          <p:cNvSpPr>
            <a:spLocks noGrp="1"/>
          </p:cNvSpPr>
          <p:nvPr>
            <p:ph type="title"/>
          </p:nvPr>
        </p:nvSpPr>
        <p:spPr>
          <a:xfrm>
            <a:off x="457200" y="274638"/>
            <a:ext cx="8229600" cy="1143000"/>
          </a:xfrm>
        </p:spPr>
        <p:txBody>
          <a:bodyPr/>
          <a:lstStyle/>
          <a:p>
            <a:r>
              <a:rPr lang="en-ZA" dirty="0" smtClean="0"/>
              <a:t>51 COMMANDMENTS</a:t>
            </a:r>
            <a:endParaRPr lang="en-ZA" dirty="0"/>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600200"/>
            <a:ext cx="8229600" cy="5257800"/>
          </a:xfrm>
        </p:spPr>
        <p:txBody>
          <a:bodyPr>
            <a:noAutofit/>
          </a:bodyPr>
          <a:lstStyle/>
          <a:p>
            <a:pPr algn="ctr">
              <a:lnSpc>
                <a:spcPts val="2600"/>
              </a:lnSpc>
            </a:pPr>
            <a:r>
              <a:rPr lang="en-ZA" i="1" dirty="0" smtClean="0">
                <a:solidFill>
                  <a:srgbClr val="004821"/>
                </a:solidFill>
              </a:rPr>
              <a:t>‘Guard My laws. Do not let your livestock mate with another kind. Do not sow your field with mixed seed. And do not put a garment woven of two sorts of thread upon you. </a:t>
            </a:r>
          </a:p>
          <a:p>
            <a:pPr algn="ctr">
              <a:lnSpc>
                <a:spcPts val="2600"/>
              </a:lnSpc>
            </a:pPr>
            <a:r>
              <a:rPr lang="en-ZA" b="1" i="1" dirty="0" smtClean="0">
                <a:solidFill>
                  <a:srgbClr val="004821"/>
                </a:solidFill>
              </a:rPr>
              <a:t>(Leviticus 19:19)</a:t>
            </a:r>
          </a:p>
          <a:p>
            <a:pPr algn="just">
              <a:lnSpc>
                <a:spcPts val="2600"/>
              </a:lnSpc>
            </a:pPr>
            <a:r>
              <a:rPr lang="en-US" sz="2400" b="0" dirty="0" smtClean="0"/>
              <a:t>244. The prohibition of cross breeding animals of two different species, </a:t>
            </a:r>
            <a:r>
              <a:rPr lang="en-US" sz="2400" dirty="0" smtClean="0">
                <a:solidFill>
                  <a:schemeClr val="accent2">
                    <a:lumMod val="50000"/>
                  </a:schemeClr>
                </a:solidFill>
              </a:rPr>
              <a:t>Leviticus 19:19.</a:t>
            </a:r>
            <a:endParaRPr lang="en-ZA" sz="2400" dirty="0" smtClean="0">
              <a:solidFill>
                <a:schemeClr val="accent2">
                  <a:lumMod val="50000"/>
                </a:schemeClr>
              </a:solidFill>
            </a:endParaRPr>
          </a:p>
          <a:p>
            <a:pPr algn="just">
              <a:lnSpc>
                <a:spcPts val="2600"/>
              </a:lnSpc>
            </a:pPr>
            <a:r>
              <a:rPr lang="en-US" sz="2400" b="0" dirty="0" smtClean="0"/>
              <a:t>245. The prohibition of sowing two kinds of seed together, </a:t>
            </a:r>
            <a:r>
              <a:rPr lang="en-US" sz="2400" dirty="0" smtClean="0">
                <a:solidFill>
                  <a:schemeClr val="accent2">
                    <a:lumMod val="50000"/>
                  </a:schemeClr>
                </a:solidFill>
              </a:rPr>
              <a:t>Leviticus 19:19. </a:t>
            </a:r>
          </a:p>
          <a:p>
            <a:pPr>
              <a:lnSpc>
                <a:spcPts val="2600"/>
              </a:lnSpc>
            </a:pPr>
            <a:r>
              <a:rPr lang="en-ZA" b="1" dirty="0" smtClean="0">
                <a:solidFill>
                  <a:schemeClr val="accent3">
                    <a:lumMod val="50000"/>
                  </a:schemeClr>
                </a:solidFill>
              </a:rPr>
              <a:t>Note: </a:t>
            </a:r>
            <a:r>
              <a:rPr lang="en-ZA" dirty="0" smtClean="0">
                <a:solidFill>
                  <a:schemeClr val="accent3">
                    <a:lumMod val="50000"/>
                  </a:schemeClr>
                </a:solidFill>
              </a:rPr>
              <a:t>When two species of plants are planted in very close proximity to one another, the result is that the roots become enmeshed; each derives its source of nourishment from the other. The outward physical characteristics don’t necessarily change, but several of the internal attributes of the plants change. Taste, texture, aroma, etc., can occur as a result.</a:t>
            </a:r>
          </a:p>
          <a:p>
            <a:pPr algn="just">
              <a:lnSpc>
                <a:spcPts val="2600"/>
              </a:lnSpc>
            </a:pPr>
            <a:endParaRPr lang="en-ZA" sz="2400" i="1" dirty="0" smtClean="0">
              <a:solidFill>
                <a:srgbClr val="004821"/>
              </a:solidFill>
            </a:endParaRPr>
          </a:p>
        </p:txBody>
      </p:sp>
      <p:sp>
        <p:nvSpPr>
          <p:cNvPr id="4" name="Title 1"/>
          <p:cNvSpPr>
            <a:spLocks noGrp="1"/>
          </p:cNvSpPr>
          <p:nvPr>
            <p:ph type="title"/>
          </p:nvPr>
        </p:nvSpPr>
        <p:spPr>
          <a:xfrm>
            <a:off x="457200" y="274638"/>
            <a:ext cx="8229600" cy="1143000"/>
          </a:xfrm>
        </p:spPr>
        <p:txBody>
          <a:bodyPr/>
          <a:lstStyle/>
          <a:p>
            <a:r>
              <a:rPr lang="en-ZA" dirty="0" smtClean="0"/>
              <a:t>51 COMMANDMENTS</a:t>
            </a:r>
            <a:endParaRPr lang="en-ZA" dirty="0"/>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dirty="0" smtClean="0"/>
              <a:t>TZIT -TZIT</a:t>
            </a:r>
            <a:endParaRPr lang="en-ZA" dirty="0"/>
          </a:p>
        </p:txBody>
      </p:sp>
      <p:sp>
        <p:nvSpPr>
          <p:cNvPr id="3" name="Content Placeholder 2"/>
          <p:cNvSpPr>
            <a:spLocks noGrp="1"/>
          </p:cNvSpPr>
          <p:nvPr>
            <p:ph idx="1"/>
          </p:nvPr>
        </p:nvSpPr>
        <p:spPr/>
        <p:txBody>
          <a:bodyPr>
            <a:normAutofit/>
          </a:bodyPr>
          <a:lstStyle/>
          <a:p>
            <a:r>
              <a:rPr lang="en-ZA" dirty="0" smtClean="0"/>
              <a:t>Linen comes from the earth, and wool comes from an animal whose blood can picture redemption (a heavenly concept). This blend was only found in some of the priestly garments (Exodus 28:6) and was not worn by the ordinary lay person (with the exception of the </a:t>
            </a:r>
            <a:r>
              <a:rPr lang="en-ZA" dirty="0" err="1" smtClean="0"/>
              <a:t>tzit-tzit</a:t>
            </a:r>
            <a:r>
              <a:rPr lang="en-ZA" dirty="0" smtClean="0"/>
              <a:t>). </a:t>
            </a:r>
          </a:p>
          <a:p>
            <a:r>
              <a:rPr lang="en-ZA" dirty="0" smtClean="0"/>
              <a:t>Some of the garments found in the Dead Sea caves had white tassels of linen and blue tassels of wool woven together (</a:t>
            </a:r>
            <a:r>
              <a:rPr lang="en-ZA" dirty="0" err="1" smtClean="0"/>
              <a:t>tzit-tzit</a:t>
            </a:r>
            <a:r>
              <a:rPr lang="en-ZA" dirty="0" smtClean="0"/>
              <a:t>). It’s as if any Israelite was able to share in a bit of the priesthood by wearing </a:t>
            </a:r>
            <a:r>
              <a:rPr lang="en-ZA" dirty="0" err="1" smtClean="0"/>
              <a:t>tzit-tziot</a:t>
            </a:r>
            <a:r>
              <a:rPr lang="en-ZA" dirty="0" smtClean="0"/>
              <a:t>, symbolizing that ultimately they would be a </a:t>
            </a:r>
            <a:r>
              <a:rPr lang="en-ZA" i="1" dirty="0" smtClean="0"/>
              <a:t>“kingdom of priests”.</a:t>
            </a:r>
            <a:endParaRPr lang="en-ZA" i="1" dirty="0"/>
          </a:p>
        </p:txBody>
      </p:sp>
      <p:sp>
        <p:nvSpPr>
          <p:cNvPr id="4" name="Slide Number Placeholder 3"/>
          <p:cNvSpPr>
            <a:spLocks noGrp="1"/>
          </p:cNvSpPr>
          <p:nvPr>
            <p:ph type="sldNum" sz="quarter" idx="12"/>
          </p:nvPr>
        </p:nvSpPr>
        <p:spPr/>
        <p:txBody>
          <a:bodyPr/>
          <a:lstStyle/>
          <a:p>
            <a:pPr>
              <a:defRPr/>
            </a:pPr>
            <a:fld id="{715B7D16-8FAD-4D2D-B977-107333E7495D}" type="slidenum">
              <a:rPr lang="en-ZA" smtClean="0"/>
              <a:pPr>
                <a:defRPr/>
              </a:pPr>
              <a:t>22</a:t>
            </a:fld>
            <a:endParaRPr lang="en-ZA" dirty="0"/>
          </a:p>
        </p:txBody>
      </p:sp>
      <p:sp>
        <p:nvSpPr>
          <p:cNvPr id="1026" name="AutoShape 2" descr="http://www.google.co.za/url?sa=i&amp;source=images&amp;cd=&amp;docid=fbbNZN5BUxY8hM&amp;tbnid=o0I5Mnwi9GITMM:&amp;ved=0CAUQjBwwADgz&amp;url=http%3A%2F%2F4.bp.blogspot.com%2F-W4A6JNx5rT8%2FT9t0GRfSZVI%2FAAAAAAAAANk%2FbYEoeioyRHo%2Fs1600%2FWoman_grabbing_Yeshua_s_tzitzit.jpg&amp;ei=dnrzUYOIG9KHhQfZ0YGQCA&amp;psig=AFQjCNEMHIvfB7nzHbWMxLfNXrccb6ZISg&amp;ust=1374997494493407"/>
          <p:cNvSpPr>
            <a:spLocks noChangeAspect="1" noChangeArrowheads="1"/>
          </p:cNvSpPr>
          <p:nvPr/>
        </p:nvSpPr>
        <p:spPr bwMode="auto">
          <a:xfrm>
            <a:off x="63500" y="-136525"/>
            <a:ext cx="304800" cy="304800"/>
          </a:xfrm>
          <a:prstGeom prst="rect">
            <a:avLst/>
          </a:prstGeom>
          <a:noFill/>
        </p:spPr>
        <p:txBody>
          <a:bodyPr vert="horz" wrap="square" lIns="91440" tIns="45720" rIns="91440" bIns="45720" numCol="1" anchor="t" anchorCtr="0" compatLnSpc="1">
            <a:prstTxWarp prst="textNoShape">
              <a:avLst/>
            </a:prstTxWarp>
          </a:bodyPr>
          <a:lstStyle/>
          <a:p>
            <a:endParaRPr lang="en-ZA"/>
          </a:p>
        </p:txBody>
      </p:sp>
      <p:sp>
        <p:nvSpPr>
          <p:cNvPr id="1028" name="AutoShape 4" descr="http://www.google.co.za/url?sa=i&amp;source=images&amp;cd=&amp;docid=fbbNZN5BUxY8hM&amp;tbnid=o0I5Mnwi9GITMM:&amp;ved=0CAUQjBwwADgz&amp;url=http%3A%2F%2F4.bp.blogspot.com%2F-W4A6JNx5rT8%2FT9t0GRfSZVI%2FAAAAAAAAANk%2FbYEoeioyRHo%2Fs1600%2FWoman_grabbing_Yeshua_s_tzitzit.jpg&amp;ei=dnrzUYOIG9KHhQfZ0YGQCA&amp;psig=AFQjCNEMHIvfB7nzHbWMxLfNXrccb6ZISg&amp;ust=1374997494493407"/>
          <p:cNvSpPr>
            <a:spLocks noChangeAspect="1" noChangeArrowheads="1"/>
          </p:cNvSpPr>
          <p:nvPr/>
        </p:nvSpPr>
        <p:spPr bwMode="auto">
          <a:xfrm>
            <a:off x="63500" y="-136525"/>
            <a:ext cx="304800" cy="304800"/>
          </a:xfrm>
          <a:prstGeom prst="rect">
            <a:avLst/>
          </a:prstGeom>
          <a:noFill/>
        </p:spPr>
        <p:txBody>
          <a:bodyPr vert="horz" wrap="square" lIns="91440" tIns="45720" rIns="91440" bIns="45720" numCol="1" anchor="t" anchorCtr="0" compatLnSpc="1">
            <a:prstTxWarp prst="textNoShape">
              <a:avLst/>
            </a:prstTxWarp>
          </a:bodyPr>
          <a:lstStyle/>
          <a:p>
            <a:endParaRPr lang="en-ZA"/>
          </a:p>
        </p:txBody>
      </p:sp>
      <p:pic>
        <p:nvPicPr>
          <p:cNvPr id="7" name="Picture 6" descr="Woman_grabbing_Yeshua_s_tzitzit.jpg"/>
          <p:cNvPicPr>
            <a:picLocks noChangeAspect="1"/>
          </p:cNvPicPr>
          <p:nvPr/>
        </p:nvPicPr>
        <p:blipFill>
          <a:blip r:embed="rId2" cstate="print"/>
          <a:stretch>
            <a:fillRect/>
          </a:stretch>
        </p:blipFill>
        <p:spPr>
          <a:xfrm>
            <a:off x="1043608" y="1340768"/>
            <a:ext cx="6872460" cy="4752528"/>
          </a:xfrm>
          <a:prstGeom prst="rect">
            <a:avLst/>
          </a:prstGeom>
          <a:ln>
            <a:noFill/>
          </a:ln>
          <a:effectLst>
            <a:outerShdw blurRad="292100" dist="139700" dir="2700000" algn="tl" rotWithShape="0">
              <a:srgbClr val="333333">
                <a:alpha val="65000"/>
              </a:srgbClr>
            </a:outerShdw>
          </a:effec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linds(horizontal)">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p:txBody>
          <a:bodyPr/>
          <a:lstStyle/>
          <a:p>
            <a:r>
              <a:rPr lang="en-ZA" smtClean="0"/>
              <a:t>51 COMMANDMENTS</a:t>
            </a:r>
            <a:endParaRPr lang="en-ZA" dirty="0"/>
          </a:p>
        </p:txBody>
      </p:sp>
      <p:sp>
        <p:nvSpPr>
          <p:cNvPr id="3" name="Content Placeholder 2"/>
          <p:cNvSpPr>
            <a:spLocks noGrp="1"/>
          </p:cNvSpPr>
          <p:nvPr>
            <p:ph idx="1"/>
          </p:nvPr>
        </p:nvSpPr>
        <p:spPr/>
        <p:txBody>
          <a:bodyPr>
            <a:noAutofit/>
          </a:bodyPr>
          <a:lstStyle/>
          <a:p>
            <a:pPr algn="ctr">
              <a:lnSpc>
                <a:spcPts val="2300"/>
              </a:lnSpc>
            </a:pPr>
            <a:r>
              <a:rPr lang="en-ZA" i="1" dirty="0" smtClean="0">
                <a:solidFill>
                  <a:srgbClr val="004821"/>
                </a:solidFill>
              </a:rPr>
              <a:t>‘And when you come into the land, and have planted all kinds of trees for food, then you shall reckon their fruit as uncircumcised. For three years it is as uncircumcised to you, it is not eaten. ‘And in the fourth </a:t>
            </a:r>
            <a:r>
              <a:rPr lang="en-ZA" b="1" i="1" dirty="0" smtClean="0">
                <a:solidFill>
                  <a:srgbClr val="004821"/>
                </a:solidFill>
              </a:rPr>
              <a:t>year all its fruit is set-apart – praises to </a:t>
            </a:r>
            <a:r>
              <a:rPr lang="he-IL" b="1" i="1" dirty="0" smtClean="0">
                <a:solidFill>
                  <a:srgbClr val="004821"/>
                </a:solidFill>
              </a:rPr>
              <a:t>יהוה</a:t>
            </a:r>
            <a:r>
              <a:rPr lang="en-US" b="1" i="1" dirty="0" smtClean="0">
                <a:solidFill>
                  <a:srgbClr val="004821"/>
                </a:solidFill>
              </a:rPr>
              <a:t>. </a:t>
            </a:r>
            <a:r>
              <a:rPr lang="en-ZA" i="1" dirty="0" smtClean="0">
                <a:solidFill>
                  <a:srgbClr val="004821"/>
                </a:solidFill>
              </a:rPr>
              <a:t>(Leviticus 19:23-24)</a:t>
            </a:r>
          </a:p>
          <a:p>
            <a:pPr>
              <a:lnSpc>
                <a:spcPts val="2300"/>
              </a:lnSpc>
            </a:pPr>
            <a:r>
              <a:rPr lang="en-US" dirty="0" smtClean="0"/>
              <a:t>246. The prohibition of eating fruit from a tree during its first three years, </a:t>
            </a:r>
            <a:r>
              <a:rPr lang="en-US" dirty="0" smtClean="0">
                <a:solidFill>
                  <a:schemeClr val="accent2">
                    <a:lumMod val="50000"/>
                  </a:schemeClr>
                </a:solidFill>
              </a:rPr>
              <a:t>Leviticus 19:23.</a:t>
            </a:r>
            <a:endParaRPr lang="en-ZA" dirty="0" smtClean="0">
              <a:solidFill>
                <a:schemeClr val="accent2">
                  <a:lumMod val="50000"/>
                </a:schemeClr>
              </a:solidFill>
            </a:endParaRPr>
          </a:p>
          <a:p>
            <a:pPr>
              <a:lnSpc>
                <a:spcPts val="2300"/>
              </a:lnSpc>
            </a:pPr>
            <a:r>
              <a:rPr lang="en-US" dirty="0" smtClean="0"/>
              <a:t>247. The command about fruit from a tree in its fourth year of life, </a:t>
            </a:r>
            <a:r>
              <a:rPr lang="en-US" dirty="0" smtClean="0">
                <a:solidFill>
                  <a:schemeClr val="accent2">
                    <a:lumMod val="50000"/>
                  </a:schemeClr>
                </a:solidFill>
              </a:rPr>
              <a:t>Leviticus 19:23-24.</a:t>
            </a:r>
            <a:endParaRPr lang="en-ZA" dirty="0" smtClean="0">
              <a:solidFill>
                <a:schemeClr val="accent2">
                  <a:lumMod val="50000"/>
                </a:schemeClr>
              </a:solidFill>
            </a:endParaRPr>
          </a:p>
          <a:p>
            <a:pPr algn="ctr">
              <a:lnSpc>
                <a:spcPts val="2300"/>
              </a:lnSpc>
            </a:pPr>
            <a:r>
              <a:rPr lang="en-ZA" i="1" dirty="0" smtClean="0">
                <a:solidFill>
                  <a:srgbClr val="004821"/>
                </a:solidFill>
              </a:rPr>
              <a:t>‘Do not eat meat with the blood. Do not practise divination or magic. </a:t>
            </a:r>
            <a:r>
              <a:rPr lang="en-ZA" b="1" i="1" dirty="0" smtClean="0">
                <a:solidFill>
                  <a:schemeClr val="accent2">
                    <a:lumMod val="50000"/>
                  </a:schemeClr>
                </a:solidFill>
              </a:rPr>
              <a:t>(Leviticus 19:26)</a:t>
            </a:r>
          </a:p>
          <a:p>
            <a:pPr>
              <a:lnSpc>
                <a:spcPts val="2300"/>
              </a:lnSpc>
            </a:pPr>
            <a:r>
              <a:rPr lang="en-US" dirty="0" smtClean="0"/>
              <a:t>248. The prohibition of eating or drinking like a glutton or drunkard, </a:t>
            </a:r>
            <a:r>
              <a:rPr lang="en-US" dirty="0" smtClean="0">
                <a:solidFill>
                  <a:schemeClr val="accent2">
                    <a:lumMod val="50000"/>
                  </a:schemeClr>
                </a:solidFill>
              </a:rPr>
              <a:t>Leviticus 19:26.</a:t>
            </a:r>
            <a:endParaRPr lang="en-ZA" dirty="0" smtClean="0">
              <a:solidFill>
                <a:schemeClr val="accent2">
                  <a:lumMod val="50000"/>
                </a:schemeClr>
              </a:solidFill>
            </a:endParaRPr>
          </a:p>
          <a:p>
            <a:pPr>
              <a:lnSpc>
                <a:spcPts val="2300"/>
              </a:lnSpc>
            </a:pPr>
            <a:r>
              <a:rPr lang="en-US" dirty="0" smtClean="0"/>
              <a:t>249. The prohibition of caring for a diviner, </a:t>
            </a:r>
            <a:r>
              <a:rPr lang="en-US" dirty="0" smtClean="0">
                <a:solidFill>
                  <a:schemeClr val="accent2">
                    <a:lumMod val="50000"/>
                  </a:schemeClr>
                </a:solidFill>
              </a:rPr>
              <a:t>Leviticus 19:26.</a:t>
            </a:r>
            <a:endParaRPr lang="en-ZA" dirty="0" smtClean="0">
              <a:solidFill>
                <a:schemeClr val="accent2">
                  <a:lumMod val="50000"/>
                </a:schemeClr>
              </a:solidFill>
            </a:endParaRPr>
          </a:p>
          <a:p>
            <a:pPr>
              <a:lnSpc>
                <a:spcPts val="2300"/>
              </a:lnSpc>
            </a:pPr>
            <a:r>
              <a:rPr lang="en-US" dirty="0" smtClean="0"/>
              <a:t>250. The prohibition of making predictions through sorcery, </a:t>
            </a:r>
            <a:r>
              <a:rPr lang="en-US" dirty="0" smtClean="0">
                <a:solidFill>
                  <a:schemeClr val="accent2">
                    <a:lumMod val="50000"/>
                  </a:schemeClr>
                </a:solidFill>
              </a:rPr>
              <a:t>Leviticus 19:26.</a:t>
            </a:r>
            <a:endParaRPr lang="en-ZA" dirty="0" smtClean="0">
              <a:solidFill>
                <a:schemeClr val="accent2">
                  <a:lumMod val="50000"/>
                </a:schemeClr>
              </a:solidFill>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p:txBody>
          <a:bodyPr/>
          <a:lstStyle/>
          <a:p>
            <a:r>
              <a:rPr lang="en-ZA" smtClean="0"/>
              <a:t>51 COMMANDMENTS</a:t>
            </a:r>
            <a:endParaRPr lang="en-ZA" dirty="0"/>
          </a:p>
        </p:txBody>
      </p:sp>
      <p:sp>
        <p:nvSpPr>
          <p:cNvPr id="3" name="Content Placeholder 2"/>
          <p:cNvSpPr>
            <a:spLocks noGrp="1"/>
          </p:cNvSpPr>
          <p:nvPr>
            <p:ph idx="1"/>
          </p:nvPr>
        </p:nvSpPr>
        <p:spPr/>
        <p:txBody>
          <a:bodyPr>
            <a:normAutofit fontScale="25000" lnSpcReduction="20000"/>
          </a:bodyPr>
          <a:lstStyle/>
          <a:p>
            <a:pPr algn="ctr">
              <a:lnSpc>
                <a:spcPts val="2400"/>
              </a:lnSpc>
            </a:pPr>
            <a:r>
              <a:rPr lang="en-ZA" sz="9600" i="1" dirty="0" smtClean="0">
                <a:solidFill>
                  <a:srgbClr val="004821"/>
                </a:solidFill>
              </a:rPr>
              <a:t>‘Do not round the corner of your head, nor destroy the corner of your beard. ‘And do not make any cuttings in your flesh for the dead, </a:t>
            </a:r>
            <a:r>
              <a:rPr lang="en-ZA" sz="9600" b="1" i="1" dirty="0" smtClean="0">
                <a:solidFill>
                  <a:srgbClr val="004821"/>
                </a:solidFill>
              </a:rPr>
              <a:t>nor put tattoo marks on you. I am </a:t>
            </a:r>
            <a:r>
              <a:rPr lang="he-IL" sz="9600" b="1" i="1" dirty="0" smtClean="0">
                <a:solidFill>
                  <a:srgbClr val="004821"/>
                </a:solidFill>
              </a:rPr>
              <a:t>יהוה</a:t>
            </a:r>
            <a:r>
              <a:rPr lang="en-US" sz="9600" b="1" i="1" dirty="0" smtClean="0">
                <a:solidFill>
                  <a:srgbClr val="004821"/>
                </a:solidFill>
              </a:rPr>
              <a:t>. </a:t>
            </a:r>
            <a:r>
              <a:rPr lang="en-ZA" sz="9600" i="1" dirty="0" smtClean="0">
                <a:solidFill>
                  <a:srgbClr val="004821"/>
                </a:solidFill>
              </a:rPr>
              <a:t>(Leviticus 19:27-28)</a:t>
            </a:r>
          </a:p>
          <a:p>
            <a:pPr marL="261938" indent="-261938">
              <a:lnSpc>
                <a:spcPts val="2400"/>
              </a:lnSpc>
            </a:pPr>
            <a:r>
              <a:rPr lang="en-US" sz="9600" dirty="0" smtClean="0"/>
              <a:t>251. The prohibition of shaving off the corners of the hair of the head, </a:t>
            </a:r>
            <a:r>
              <a:rPr lang="en-US" sz="9600" dirty="0" smtClean="0">
                <a:solidFill>
                  <a:schemeClr val="accent2">
                    <a:lumMod val="50000"/>
                  </a:schemeClr>
                </a:solidFill>
              </a:rPr>
              <a:t>Leviticus 19:27.</a:t>
            </a:r>
            <a:endParaRPr lang="en-ZA" sz="9600" dirty="0" smtClean="0">
              <a:solidFill>
                <a:schemeClr val="accent2">
                  <a:lumMod val="50000"/>
                </a:schemeClr>
              </a:solidFill>
            </a:endParaRPr>
          </a:p>
          <a:p>
            <a:pPr marL="261938" indent="-261938">
              <a:lnSpc>
                <a:spcPts val="2400"/>
              </a:lnSpc>
            </a:pPr>
            <a:r>
              <a:rPr lang="en-US" sz="9600" dirty="0" smtClean="0"/>
              <a:t>252. The prohibition of shaving off the corners of the beard, </a:t>
            </a:r>
            <a:r>
              <a:rPr lang="en-US" sz="9600" dirty="0" smtClean="0">
                <a:solidFill>
                  <a:schemeClr val="accent2">
                    <a:lumMod val="50000"/>
                  </a:schemeClr>
                </a:solidFill>
              </a:rPr>
              <a:t>Leviticus 19:27.</a:t>
            </a:r>
            <a:endParaRPr lang="en-ZA" sz="9600" dirty="0" smtClean="0">
              <a:solidFill>
                <a:schemeClr val="accent2">
                  <a:lumMod val="50000"/>
                </a:schemeClr>
              </a:solidFill>
            </a:endParaRPr>
          </a:p>
          <a:p>
            <a:pPr marL="261938" indent="-261938">
              <a:lnSpc>
                <a:spcPts val="2400"/>
              </a:lnSpc>
            </a:pPr>
            <a:r>
              <a:rPr lang="en-US" sz="9600" dirty="0" smtClean="0"/>
              <a:t>253. The prohibition of tattooing oneself, </a:t>
            </a:r>
            <a:r>
              <a:rPr lang="en-US" sz="9600" dirty="0" smtClean="0">
                <a:solidFill>
                  <a:schemeClr val="accent2">
                    <a:lumMod val="50000"/>
                  </a:schemeClr>
                </a:solidFill>
              </a:rPr>
              <a:t>Leviticus 19:28.</a:t>
            </a:r>
            <a:endParaRPr lang="en-ZA" sz="9600" dirty="0" smtClean="0">
              <a:solidFill>
                <a:schemeClr val="accent2">
                  <a:lumMod val="50000"/>
                </a:schemeClr>
              </a:solidFill>
            </a:endParaRPr>
          </a:p>
          <a:p>
            <a:pPr marL="261938" indent="-261938">
              <a:lnSpc>
                <a:spcPts val="2400"/>
              </a:lnSpc>
            </a:pPr>
            <a:r>
              <a:rPr lang="en-US" sz="9600" dirty="0" smtClean="0"/>
              <a:t>254. The command to revere the sanctuary, </a:t>
            </a:r>
            <a:r>
              <a:rPr lang="en-US" sz="9600" dirty="0" smtClean="0">
                <a:solidFill>
                  <a:schemeClr val="accent2">
                    <a:lumMod val="50000"/>
                  </a:schemeClr>
                </a:solidFill>
              </a:rPr>
              <a:t>Leviticus 19:28.</a:t>
            </a:r>
            <a:endParaRPr lang="en-ZA" sz="9600" dirty="0" smtClean="0">
              <a:solidFill>
                <a:schemeClr val="accent2">
                  <a:lumMod val="50000"/>
                </a:schemeClr>
              </a:solidFill>
            </a:endParaRPr>
          </a:p>
          <a:p>
            <a:pPr>
              <a:lnSpc>
                <a:spcPts val="2400"/>
              </a:lnSpc>
            </a:pPr>
            <a:r>
              <a:rPr lang="en-ZA" sz="9600" b="1" i="1" dirty="0" smtClean="0">
                <a:solidFill>
                  <a:srgbClr val="002060"/>
                </a:solidFill>
              </a:rPr>
              <a:t>Repetitive laws: </a:t>
            </a:r>
            <a:r>
              <a:rPr lang="en-ZA" sz="9600" i="1" dirty="0" smtClean="0">
                <a:solidFill>
                  <a:srgbClr val="002060"/>
                </a:solidFill>
              </a:rPr>
              <a:t>‘Do not profane your daughter by making her a whore, so that the land does not whore, and the land becomes filled with wickedness. ‘Guard My Sabbaths and reverence My set-apart place. I am </a:t>
            </a:r>
            <a:r>
              <a:rPr lang="he-IL" sz="9600" i="1" dirty="0" smtClean="0">
                <a:solidFill>
                  <a:srgbClr val="002060"/>
                </a:solidFill>
              </a:rPr>
              <a:t>יהוה</a:t>
            </a:r>
            <a:r>
              <a:rPr lang="en-US" sz="9600" i="1" dirty="0" smtClean="0">
                <a:solidFill>
                  <a:srgbClr val="002060"/>
                </a:solidFill>
              </a:rPr>
              <a:t>. </a:t>
            </a:r>
            <a:r>
              <a:rPr lang="en-ZA" sz="9600" i="1" dirty="0" smtClean="0">
                <a:solidFill>
                  <a:srgbClr val="002060"/>
                </a:solidFill>
              </a:rPr>
              <a:t>(Leviticus 19:29-30 )</a:t>
            </a:r>
          </a:p>
          <a:p>
            <a:pPr marL="261938" indent="-261938">
              <a:lnSpc>
                <a:spcPts val="2400"/>
              </a:lnSpc>
            </a:pPr>
            <a:endParaRPr lang="en-ZA" dirty="0"/>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p:txBody>
          <a:bodyPr/>
          <a:lstStyle/>
          <a:p>
            <a:r>
              <a:rPr lang="en-ZA" dirty="0" smtClean="0"/>
              <a:t>51 COMMANDMENTS</a:t>
            </a:r>
            <a:endParaRPr lang="en-ZA" dirty="0"/>
          </a:p>
        </p:txBody>
      </p:sp>
      <p:sp>
        <p:nvSpPr>
          <p:cNvPr id="3" name="Content Placeholder 2"/>
          <p:cNvSpPr>
            <a:spLocks noGrp="1"/>
          </p:cNvSpPr>
          <p:nvPr>
            <p:ph idx="1"/>
          </p:nvPr>
        </p:nvSpPr>
        <p:spPr/>
        <p:txBody>
          <a:bodyPr>
            <a:normAutofit fontScale="92500" lnSpcReduction="20000"/>
          </a:bodyPr>
          <a:lstStyle/>
          <a:p>
            <a:pPr algn="ctr"/>
            <a:r>
              <a:rPr lang="en-ZA" sz="2600" i="1" dirty="0" smtClean="0">
                <a:solidFill>
                  <a:srgbClr val="004821"/>
                </a:solidFill>
              </a:rPr>
              <a:t>‘Do not turn to mediums, and do not seek after </a:t>
            </a:r>
            <a:r>
              <a:rPr lang="en-ZA" sz="2600" i="1" dirty="0" err="1" smtClean="0">
                <a:solidFill>
                  <a:srgbClr val="004821"/>
                </a:solidFill>
              </a:rPr>
              <a:t>spiritists</a:t>
            </a:r>
            <a:r>
              <a:rPr lang="en-ZA" sz="2600" i="1" dirty="0" smtClean="0">
                <a:solidFill>
                  <a:srgbClr val="004821"/>
                </a:solidFill>
              </a:rPr>
              <a:t> to be defiled by them. I am </a:t>
            </a:r>
            <a:r>
              <a:rPr lang="he-IL" sz="2600" i="1" dirty="0" smtClean="0">
                <a:solidFill>
                  <a:srgbClr val="004821"/>
                </a:solidFill>
              </a:rPr>
              <a:t>יהוה</a:t>
            </a:r>
            <a:r>
              <a:rPr lang="en-US" sz="2600" i="1" dirty="0" smtClean="0">
                <a:solidFill>
                  <a:srgbClr val="004821"/>
                </a:solidFill>
              </a:rPr>
              <a:t> your Elohim. </a:t>
            </a:r>
            <a:r>
              <a:rPr lang="en-ZA" sz="2600" b="1" i="1" dirty="0" smtClean="0">
                <a:solidFill>
                  <a:srgbClr val="004821"/>
                </a:solidFill>
              </a:rPr>
              <a:t>(Leviticus 19:31)</a:t>
            </a:r>
          </a:p>
          <a:p>
            <a:pPr marL="261938" indent="-261938"/>
            <a:r>
              <a:rPr lang="en-US" sz="2600" dirty="0" smtClean="0"/>
              <a:t>255. The prohibition of practicing divination through an </a:t>
            </a:r>
            <a:r>
              <a:rPr lang="en-US" sz="2600" dirty="0" err="1" smtClean="0"/>
              <a:t>ov</a:t>
            </a:r>
            <a:r>
              <a:rPr lang="en-US" sz="2600" dirty="0" smtClean="0"/>
              <a:t> (medium), </a:t>
            </a:r>
            <a:r>
              <a:rPr lang="en-US" sz="2600" dirty="0" smtClean="0">
                <a:solidFill>
                  <a:schemeClr val="accent2">
                    <a:lumMod val="50000"/>
                  </a:schemeClr>
                </a:solidFill>
              </a:rPr>
              <a:t>Leviticus 19:31.</a:t>
            </a:r>
            <a:endParaRPr lang="en-ZA" sz="2600" dirty="0" smtClean="0">
              <a:solidFill>
                <a:schemeClr val="accent2">
                  <a:lumMod val="50000"/>
                </a:schemeClr>
              </a:solidFill>
            </a:endParaRPr>
          </a:p>
          <a:p>
            <a:pPr marL="261938" indent="-261938"/>
            <a:r>
              <a:rPr lang="en-US" sz="2600" dirty="0" smtClean="0"/>
              <a:t>256. The prohibition of practicing </a:t>
            </a:r>
            <a:r>
              <a:rPr lang="en-US" sz="2600" dirty="0" err="1" smtClean="0"/>
              <a:t>spiritism</a:t>
            </a:r>
            <a:r>
              <a:rPr lang="en-US" sz="2600" dirty="0" smtClean="0"/>
              <a:t> through a </a:t>
            </a:r>
            <a:r>
              <a:rPr lang="en-US" sz="2600" dirty="0" err="1" smtClean="0"/>
              <a:t>yidoni</a:t>
            </a:r>
            <a:r>
              <a:rPr lang="en-US" sz="2600" dirty="0" smtClean="0"/>
              <a:t> (medium), </a:t>
            </a:r>
            <a:r>
              <a:rPr lang="en-US" sz="2600" dirty="0" smtClean="0">
                <a:solidFill>
                  <a:schemeClr val="accent2">
                    <a:lumMod val="50000"/>
                  </a:schemeClr>
                </a:solidFill>
              </a:rPr>
              <a:t>Leviticus 19:31.</a:t>
            </a:r>
            <a:endParaRPr lang="en-ZA" sz="2600" dirty="0" smtClean="0">
              <a:solidFill>
                <a:schemeClr val="accent2">
                  <a:lumMod val="50000"/>
                </a:schemeClr>
              </a:solidFill>
            </a:endParaRPr>
          </a:p>
          <a:p>
            <a:pPr algn="ctr"/>
            <a:r>
              <a:rPr lang="en-ZA" sz="2600" i="1" dirty="0" smtClean="0">
                <a:solidFill>
                  <a:srgbClr val="004821"/>
                </a:solidFill>
              </a:rPr>
              <a:t>‘Rise up before the grey-headed. And you shall favour the face of an old man, and shall fear your Elohim. I am </a:t>
            </a:r>
            <a:r>
              <a:rPr lang="he-IL" sz="2600" i="1" dirty="0" smtClean="0">
                <a:solidFill>
                  <a:srgbClr val="004821"/>
                </a:solidFill>
              </a:rPr>
              <a:t>יהוה</a:t>
            </a:r>
            <a:r>
              <a:rPr lang="en-US" sz="2600" i="1" dirty="0" smtClean="0">
                <a:solidFill>
                  <a:srgbClr val="004821"/>
                </a:solidFill>
              </a:rPr>
              <a:t>. </a:t>
            </a:r>
            <a:r>
              <a:rPr lang="en-ZA" sz="2600" b="1" i="1" dirty="0" smtClean="0">
                <a:solidFill>
                  <a:srgbClr val="004821"/>
                </a:solidFill>
              </a:rPr>
              <a:t>(Leviticus 19:32)</a:t>
            </a:r>
          </a:p>
          <a:p>
            <a:pPr marL="261938" indent="-261938"/>
            <a:r>
              <a:rPr lang="en-US" sz="2600" dirty="0" smtClean="0"/>
              <a:t>257. The command to honor the wise, </a:t>
            </a:r>
            <a:r>
              <a:rPr lang="en-US" sz="2600" dirty="0" smtClean="0">
                <a:solidFill>
                  <a:schemeClr val="accent2">
                    <a:lumMod val="50000"/>
                  </a:schemeClr>
                </a:solidFill>
              </a:rPr>
              <a:t>Leviticus 19:32. </a:t>
            </a:r>
          </a:p>
          <a:p>
            <a:r>
              <a:rPr lang="en-ZA" sz="2600" b="1" i="1" dirty="0" smtClean="0">
                <a:solidFill>
                  <a:srgbClr val="002060"/>
                </a:solidFill>
              </a:rPr>
              <a:t>Repetitive laws: </a:t>
            </a:r>
            <a:r>
              <a:rPr lang="en-ZA" sz="2600" i="1" dirty="0" smtClean="0">
                <a:solidFill>
                  <a:srgbClr val="002060"/>
                </a:solidFill>
              </a:rPr>
              <a:t>‘And when a stranger sojourns with you in your land, do not oppress him. ‘Let the stranger who dwells among you be to you as the native among you, and you shall love him as yourself. For you were strangers in the land of </a:t>
            </a:r>
            <a:r>
              <a:rPr lang="en-ZA" sz="2600" i="1" dirty="0" err="1" smtClean="0">
                <a:solidFill>
                  <a:srgbClr val="002060"/>
                </a:solidFill>
              </a:rPr>
              <a:t>Mitsrayim</a:t>
            </a:r>
            <a:r>
              <a:rPr lang="en-ZA" sz="2600" i="1" dirty="0" smtClean="0">
                <a:solidFill>
                  <a:srgbClr val="002060"/>
                </a:solidFill>
              </a:rPr>
              <a:t>. I am </a:t>
            </a:r>
            <a:r>
              <a:rPr lang="he-IL" sz="2600" i="1" dirty="0" smtClean="0">
                <a:solidFill>
                  <a:srgbClr val="002060"/>
                </a:solidFill>
              </a:rPr>
              <a:t>יהוה</a:t>
            </a:r>
            <a:r>
              <a:rPr lang="en-US" sz="2600" i="1" dirty="0" smtClean="0">
                <a:solidFill>
                  <a:srgbClr val="002060"/>
                </a:solidFill>
              </a:rPr>
              <a:t> your Elohim. </a:t>
            </a:r>
            <a:r>
              <a:rPr lang="en-ZA" sz="2600" b="1" i="1" dirty="0" smtClean="0">
                <a:solidFill>
                  <a:srgbClr val="002060"/>
                </a:solidFill>
              </a:rPr>
              <a:t>(Leviticus 19:33-34)</a:t>
            </a:r>
          </a:p>
          <a:p>
            <a:endParaRPr lang="en-US" dirty="0" smtClean="0"/>
          </a:p>
          <a:p>
            <a:pPr marL="261938" indent="-261938"/>
            <a:endParaRPr lang="en-ZA" dirty="0" smtClean="0">
              <a:solidFill>
                <a:schemeClr val="accent2">
                  <a:lumMod val="50000"/>
                </a:schemeClr>
              </a:solidFill>
            </a:endParaRPr>
          </a:p>
          <a:p>
            <a:pPr marL="261938" indent="-261938"/>
            <a:endParaRPr lang="en-ZA" dirty="0"/>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p:txBody>
          <a:bodyPr/>
          <a:lstStyle/>
          <a:p>
            <a:r>
              <a:rPr lang="en-ZA" smtClean="0"/>
              <a:t>51 COMMANDMENTS</a:t>
            </a:r>
            <a:endParaRPr lang="en-ZA" dirty="0"/>
          </a:p>
        </p:txBody>
      </p:sp>
      <p:sp>
        <p:nvSpPr>
          <p:cNvPr id="3" name="Content Placeholder 2"/>
          <p:cNvSpPr>
            <a:spLocks noGrp="1"/>
          </p:cNvSpPr>
          <p:nvPr>
            <p:ph idx="1"/>
          </p:nvPr>
        </p:nvSpPr>
        <p:spPr/>
        <p:txBody>
          <a:bodyPr>
            <a:normAutofit fontScale="92500" lnSpcReduction="10000"/>
          </a:bodyPr>
          <a:lstStyle/>
          <a:p>
            <a:pPr algn="ctr"/>
            <a:r>
              <a:rPr lang="en-ZA" sz="2600" i="1" dirty="0" smtClean="0">
                <a:solidFill>
                  <a:srgbClr val="004821"/>
                </a:solidFill>
              </a:rPr>
              <a:t>‘Do no unrighteousness in right-ruling, in measurement of length, in weight, or in measuring liquids. ‘Have right scales, right weights, a right </a:t>
            </a:r>
            <a:r>
              <a:rPr lang="en-ZA" sz="2600" i="1" dirty="0" err="1" smtClean="0">
                <a:solidFill>
                  <a:srgbClr val="004821"/>
                </a:solidFill>
              </a:rPr>
              <a:t>ĕphah</a:t>
            </a:r>
            <a:r>
              <a:rPr lang="en-ZA" sz="2600" i="1" dirty="0" smtClean="0">
                <a:solidFill>
                  <a:srgbClr val="004821"/>
                </a:solidFill>
              </a:rPr>
              <a:t>, and a right </a:t>
            </a:r>
            <a:r>
              <a:rPr lang="en-ZA" sz="2600" i="1" dirty="0" err="1" smtClean="0">
                <a:solidFill>
                  <a:srgbClr val="004821"/>
                </a:solidFill>
              </a:rPr>
              <a:t>hin</a:t>
            </a:r>
            <a:r>
              <a:rPr lang="en-ZA" sz="2600" i="1" dirty="0" smtClean="0">
                <a:solidFill>
                  <a:srgbClr val="004821"/>
                </a:solidFill>
              </a:rPr>
              <a:t>. I am </a:t>
            </a:r>
            <a:r>
              <a:rPr lang="he-IL" sz="2600" i="1" dirty="0" smtClean="0">
                <a:solidFill>
                  <a:srgbClr val="004821"/>
                </a:solidFill>
              </a:rPr>
              <a:t>יהוה</a:t>
            </a:r>
            <a:r>
              <a:rPr lang="en-ZA" sz="2600" i="1" dirty="0" smtClean="0">
                <a:solidFill>
                  <a:srgbClr val="004821"/>
                </a:solidFill>
              </a:rPr>
              <a:t> your Elohim, who brought you out of the land of </a:t>
            </a:r>
            <a:r>
              <a:rPr lang="en-ZA" sz="2600" i="1" dirty="0" err="1" smtClean="0">
                <a:solidFill>
                  <a:srgbClr val="004821"/>
                </a:solidFill>
              </a:rPr>
              <a:t>Mitsrayim</a:t>
            </a:r>
            <a:r>
              <a:rPr lang="en-ZA" sz="2600" i="1" dirty="0" smtClean="0">
                <a:solidFill>
                  <a:srgbClr val="004821"/>
                </a:solidFill>
              </a:rPr>
              <a:t>. </a:t>
            </a:r>
            <a:r>
              <a:rPr lang="en-ZA" sz="2600" b="1" i="1" dirty="0" smtClean="0">
                <a:solidFill>
                  <a:srgbClr val="004821"/>
                </a:solidFill>
              </a:rPr>
              <a:t>(Leviticus 19:35-36)</a:t>
            </a:r>
          </a:p>
          <a:p>
            <a:pPr marL="261938" indent="-261938"/>
            <a:r>
              <a:rPr lang="en-US" sz="2600" dirty="0" smtClean="0"/>
              <a:t>258. The prohibition of deceiving with any kind of measurement, </a:t>
            </a:r>
            <a:r>
              <a:rPr lang="en-US" sz="2600" dirty="0" smtClean="0">
                <a:solidFill>
                  <a:schemeClr val="accent2">
                    <a:lumMod val="50000"/>
                  </a:schemeClr>
                </a:solidFill>
              </a:rPr>
              <a:t>Leviticus 19:35.</a:t>
            </a:r>
            <a:endParaRPr lang="en-ZA" sz="2600" dirty="0" smtClean="0">
              <a:solidFill>
                <a:schemeClr val="accent2">
                  <a:lumMod val="50000"/>
                </a:schemeClr>
              </a:solidFill>
            </a:endParaRPr>
          </a:p>
          <a:p>
            <a:pPr marL="261938" indent="-261938"/>
            <a:r>
              <a:rPr lang="en-US" sz="2600" dirty="0" smtClean="0"/>
              <a:t>259. The command that scales, weights, and measurements should be exact, </a:t>
            </a:r>
            <a:r>
              <a:rPr lang="en-ZA" sz="2600" dirty="0" smtClean="0"/>
              <a:t>to be honest in our trade </a:t>
            </a:r>
            <a:r>
              <a:rPr lang="en-US" sz="2600" dirty="0" smtClean="0">
                <a:solidFill>
                  <a:schemeClr val="accent2">
                    <a:lumMod val="50000"/>
                  </a:schemeClr>
                </a:solidFill>
              </a:rPr>
              <a:t>Leviticus 19:36.</a:t>
            </a:r>
            <a:endParaRPr lang="en-ZA" sz="2600" dirty="0" smtClean="0">
              <a:solidFill>
                <a:schemeClr val="accent2">
                  <a:lumMod val="50000"/>
                </a:schemeClr>
              </a:solidFill>
            </a:endParaRPr>
          </a:p>
          <a:p>
            <a:pPr algn="ctr"/>
            <a:r>
              <a:rPr lang="en-ZA" sz="2600" i="1" dirty="0" smtClean="0">
                <a:solidFill>
                  <a:srgbClr val="004821"/>
                </a:solidFill>
              </a:rPr>
              <a:t>‘For everyone who curses his father or his mother shall certainly be put to death – he has cursed his father or his mother, his blood is on him. </a:t>
            </a:r>
            <a:r>
              <a:rPr lang="en-ZA" sz="2600" b="1" i="1" dirty="0" smtClean="0">
                <a:solidFill>
                  <a:srgbClr val="004821"/>
                </a:solidFill>
              </a:rPr>
              <a:t>(Leviticus 20:9)</a:t>
            </a:r>
          </a:p>
          <a:p>
            <a:pPr marL="261938" indent="-261938"/>
            <a:r>
              <a:rPr lang="en-US" sz="2600" dirty="0" smtClean="0"/>
              <a:t>260. The prohibition of cursing one’s father or mother, </a:t>
            </a:r>
            <a:r>
              <a:rPr lang="en-US" sz="2600" dirty="0" smtClean="0">
                <a:solidFill>
                  <a:schemeClr val="accent2">
                    <a:lumMod val="50000"/>
                  </a:schemeClr>
                </a:solidFill>
              </a:rPr>
              <a:t>Leviticus 20:9.</a:t>
            </a:r>
            <a:endParaRPr lang="en-ZA" sz="2600" dirty="0" smtClean="0">
              <a:solidFill>
                <a:schemeClr val="accent2">
                  <a:lumMod val="50000"/>
                </a:schemeClr>
              </a:solidFill>
            </a:endParaRPr>
          </a:p>
          <a:p>
            <a:endParaRPr lang="en-ZA" dirty="0"/>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dirty="0" smtClean="0"/>
              <a:t>IMMORALITY </a:t>
            </a:r>
            <a:endParaRPr lang="en-ZA" dirty="0"/>
          </a:p>
        </p:txBody>
      </p:sp>
      <p:sp>
        <p:nvSpPr>
          <p:cNvPr id="3" name="Content Placeholder 2"/>
          <p:cNvSpPr>
            <a:spLocks noGrp="1"/>
          </p:cNvSpPr>
          <p:nvPr>
            <p:ph idx="1"/>
          </p:nvPr>
        </p:nvSpPr>
        <p:spPr>
          <a:xfrm>
            <a:off x="457200" y="1600200"/>
            <a:ext cx="8229600" cy="5257800"/>
          </a:xfrm>
        </p:spPr>
        <p:txBody>
          <a:bodyPr>
            <a:noAutofit/>
          </a:bodyPr>
          <a:lstStyle/>
          <a:p>
            <a:pPr algn="just">
              <a:lnSpc>
                <a:spcPts val="2300"/>
              </a:lnSpc>
            </a:pPr>
            <a:r>
              <a:rPr lang="en-ZA" sz="2400" b="0" dirty="0" smtClean="0"/>
              <a:t>Because immorality is a problem chapter 19 is placed between the last chapter of </a:t>
            </a:r>
            <a:r>
              <a:rPr lang="en-ZA" sz="2400" b="0" dirty="0" err="1" smtClean="0"/>
              <a:t>Parsha</a:t>
            </a:r>
            <a:r>
              <a:rPr lang="en-ZA" sz="2400" b="0" dirty="0" smtClean="0"/>
              <a:t> </a:t>
            </a:r>
            <a:r>
              <a:rPr lang="en-ZA" sz="2400" b="0" dirty="0" err="1" smtClean="0"/>
              <a:t>Acharei</a:t>
            </a:r>
            <a:r>
              <a:rPr lang="en-ZA" sz="2400" b="0" dirty="0" smtClean="0"/>
              <a:t> Mot and </a:t>
            </a:r>
            <a:r>
              <a:rPr lang="en-ZA" sz="2400" b="0" dirty="0" err="1" smtClean="0"/>
              <a:t>VaYiqra</a:t>
            </a:r>
            <a:r>
              <a:rPr lang="en-ZA" sz="2400" b="0" dirty="0" smtClean="0"/>
              <a:t>, Chapter 20, which is the conclusion of </a:t>
            </a:r>
            <a:r>
              <a:rPr lang="en-ZA" sz="2400" b="0" dirty="0" err="1" smtClean="0"/>
              <a:t>Parsha</a:t>
            </a:r>
            <a:r>
              <a:rPr lang="en-ZA" sz="2400" b="0" dirty="0" smtClean="0"/>
              <a:t> </a:t>
            </a:r>
            <a:r>
              <a:rPr lang="en-ZA" sz="2400" b="0" dirty="0" err="1" smtClean="0"/>
              <a:t>Kedoshim</a:t>
            </a:r>
            <a:r>
              <a:rPr lang="en-ZA" sz="2400" b="0" dirty="0" smtClean="0"/>
              <a:t>. Both of these chapters speak of “</a:t>
            </a:r>
            <a:r>
              <a:rPr lang="en-ZA" sz="2400" b="0" i="1" dirty="0" smtClean="0"/>
              <a:t>sexual purity</a:t>
            </a:r>
            <a:r>
              <a:rPr lang="en-ZA" sz="2400" b="0" dirty="0" smtClean="0"/>
              <a:t>” and the family. </a:t>
            </a:r>
          </a:p>
          <a:p>
            <a:pPr algn="ctr">
              <a:lnSpc>
                <a:spcPts val="2300"/>
              </a:lnSpc>
            </a:pPr>
            <a:r>
              <a:rPr lang="en-ZA" b="0" i="1" dirty="0" smtClean="0">
                <a:solidFill>
                  <a:srgbClr val="004821"/>
                </a:solidFill>
              </a:rPr>
              <a:t>And </a:t>
            </a:r>
            <a:r>
              <a:rPr lang="he-IL" b="0" i="1" dirty="0" smtClean="0">
                <a:solidFill>
                  <a:srgbClr val="004821"/>
                </a:solidFill>
              </a:rPr>
              <a:t>יהוה</a:t>
            </a:r>
            <a:r>
              <a:rPr lang="en-ZA" b="0" i="1" dirty="0" smtClean="0">
                <a:solidFill>
                  <a:srgbClr val="004821"/>
                </a:solidFill>
              </a:rPr>
              <a:t> spoke to </a:t>
            </a:r>
            <a:r>
              <a:rPr lang="en-ZA" b="0" i="1" dirty="0" err="1" smtClean="0">
                <a:solidFill>
                  <a:srgbClr val="004821"/>
                </a:solidFill>
              </a:rPr>
              <a:t>Mosheh</a:t>
            </a:r>
            <a:r>
              <a:rPr lang="en-ZA" b="0" i="1" dirty="0" smtClean="0">
                <a:solidFill>
                  <a:srgbClr val="004821"/>
                </a:solidFill>
              </a:rPr>
              <a:t>, saying, “Say to the children of </a:t>
            </a:r>
            <a:r>
              <a:rPr lang="en-ZA" b="0" i="1" dirty="0" err="1" smtClean="0">
                <a:solidFill>
                  <a:srgbClr val="004821"/>
                </a:solidFill>
              </a:rPr>
              <a:t>Yisra’ĕl</a:t>
            </a:r>
            <a:r>
              <a:rPr lang="en-ZA" b="0" i="1" dirty="0" smtClean="0">
                <a:solidFill>
                  <a:srgbClr val="004821"/>
                </a:solidFill>
              </a:rPr>
              <a:t>, ‘Any man of the children of </a:t>
            </a:r>
            <a:r>
              <a:rPr lang="en-ZA" b="0" i="1" dirty="0" err="1" smtClean="0">
                <a:solidFill>
                  <a:srgbClr val="004821"/>
                </a:solidFill>
              </a:rPr>
              <a:t>Yisra’ĕl</a:t>
            </a:r>
            <a:r>
              <a:rPr lang="en-ZA" b="0" i="1" dirty="0" smtClean="0">
                <a:solidFill>
                  <a:srgbClr val="004821"/>
                </a:solidFill>
              </a:rPr>
              <a:t>, or of the strangers who sojourn in </a:t>
            </a:r>
            <a:r>
              <a:rPr lang="en-ZA" b="0" i="1" dirty="0" err="1" smtClean="0">
                <a:solidFill>
                  <a:srgbClr val="004821"/>
                </a:solidFill>
              </a:rPr>
              <a:t>Yisra’ĕl</a:t>
            </a:r>
            <a:r>
              <a:rPr lang="en-ZA" b="0" i="1" dirty="0" smtClean="0">
                <a:solidFill>
                  <a:srgbClr val="004821"/>
                </a:solidFill>
              </a:rPr>
              <a:t>, who gives any of his offspring to </a:t>
            </a:r>
            <a:r>
              <a:rPr lang="en-ZA" b="0" i="1" dirty="0" err="1" smtClean="0">
                <a:solidFill>
                  <a:srgbClr val="004821"/>
                </a:solidFill>
              </a:rPr>
              <a:t>Molek</a:t>
            </a:r>
            <a:r>
              <a:rPr lang="en-ZA" b="0" i="1" dirty="0" smtClean="0">
                <a:solidFill>
                  <a:srgbClr val="004821"/>
                </a:solidFill>
              </a:rPr>
              <a:t>̱, shall certainly be put to death. The people of the land shall stone him with stones. ‘And I, I shall set My face against that man, and shall cut him off from the midst of his people, because he has given of his offspring to </a:t>
            </a:r>
            <a:r>
              <a:rPr lang="en-ZA" b="0" i="1" dirty="0" err="1" smtClean="0">
                <a:solidFill>
                  <a:srgbClr val="004821"/>
                </a:solidFill>
              </a:rPr>
              <a:t>Molek</a:t>
            </a:r>
            <a:r>
              <a:rPr lang="en-ZA" b="0" i="1" dirty="0" smtClean="0">
                <a:solidFill>
                  <a:srgbClr val="004821"/>
                </a:solidFill>
              </a:rPr>
              <a:t>̱, so as to defile My set-apart place and to profane My set-apart Name. ‘And if the people of the land at all hide their eyes from the man, as he gives any of his offspring to </a:t>
            </a:r>
            <a:r>
              <a:rPr lang="en-ZA" b="0" i="1" dirty="0" err="1" smtClean="0">
                <a:solidFill>
                  <a:srgbClr val="004821"/>
                </a:solidFill>
              </a:rPr>
              <a:t>Molek</a:t>
            </a:r>
            <a:r>
              <a:rPr lang="en-ZA" b="0" i="1" dirty="0" smtClean="0">
                <a:solidFill>
                  <a:srgbClr val="004821"/>
                </a:solidFill>
              </a:rPr>
              <a:t>̱, and they do not kill him, then I shall set My face against that man and against his clan, and shall cut him off – and all who go whoring after him, even go whoring after </a:t>
            </a:r>
            <a:r>
              <a:rPr lang="en-ZA" b="0" i="1" dirty="0" err="1" smtClean="0">
                <a:solidFill>
                  <a:srgbClr val="004821"/>
                </a:solidFill>
              </a:rPr>
              <a:t>Molek</a:t>
            </a:r>
            <a:r>
              <a:rPr lang="en-ZA" b="0" i="1" dirty="0" smtClean="0">
                <a:solidFill>
                  <a:srgbClr val="004821"/>
                </a:solidFill>
              </a:rPr>
              <a:t>̱ – from the midst of their people. </a:t>
            </a:r>
            <a:r>
              <a:rPr lang="en-ZA" b="1" i="1" dirty="0" smtClean="0">
                <a:solidFill>
                  <a:srgbClr val="004821"/>
                </a:solidFill>
              </a:rPr>
              <a:t>(Leviticus 20:1-5)</a:t>
            </a:r>
          </a:p>
          <a:p>
            <a:endParaRPr lang="en-US" dirty="0" smtClean="0"/>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p:txBody>
          <a:bodyPr/>
          <a:lstStyle/>
          <a:p>
            <a:r>
              <a:rPr lang="en-ZA" smtClean="0"/>
              <a:t>51 COMMANDMENTS</a:t>
            </a:r>
            <a:endParaRPr lang="en-ZA" dirty="0"/>
          </a:p>
        </p:txBody>
      </p:sp>
      <p:sp>
        <p:nvSpPr>
          <p:cNvPr id="3" name="Content Placeholder 2"/>
          <p:cNvSpPr>
            <a:spLocks noGrp="1"/>
          </p:cNvSpPr>
          <p:nvPr>
            <p:ph idx="1"/>
          </p:nvPr>
        </p:nvSpPr>
        <p:spPr/>
        <p:txBody>
          <a:bodyPr>
            <a:normAutofit fontScale="92500" lnSpcReduction="20000"/>
          </a:bodyPr>
          <a:lstStyle/>
          <a:p>
            <a:r>
              <a:rPr lang="en-ZA" sz="2600" b="1" i="1" dirty="0" smtClean="0">
                <a:solidFill>
                  <a:srgbClr val="002060"/>
                </a:solidFill>
              </a:rPr>
              <a:t>Repetitive laws: </a:t>
            </a:r>
            <a:r>
              <a:rPr lang="en-ZA" sz="2600" i="1" dirty="0" smtClean="0">
                <a:solidFill>
                  <a:srgbClr val="002060"/>
                </a:solidFill>
              </a:rPr>
              <a:t>‘And a man who commits adultery with the wife of another man, who commits adultery with the wife of his neighbour: the adulterer and the adulteress shall certainly be put to death. ‘And a man who lies with the wife of his father has uncovered the nakedness of his father, both of them shall certainly be put to death, their blood is upon them. ‘And a man who lies with his daughter-in-law: both of them shall certainly be put to death, they have made confusion, their blood is upon them. ‘And a man who lies with a male as he lies with a woman: both of them have done an abomination, they shall certainly be put to death, their blood is upon them. </a:t>
            </a:r>
            <a:r>
              <a:rPr lang="en-ZA" sz="2600" b="1" i="1" dirty="0" smtClean="0">
                <a:solidFill>
                  <a:srgbClr val="002060"/>
                </a:solidFill>
              </a:rPr>
              <a:t>(Leviticus 20:10-13)</a:t>
            </a:r>
          </a:p>
          <a:p>
            <a:pPr algn="ctr"/>
            <a:r>
              <a:rPr lang="en-ZA" sz="2600" i="1" dirty="0" smtClean="0">
                <a:solidFill>
                  <a:srgbClr val="004821"/>
                </a:solidFill>
              </a:rPr>
              <a:t>‘And a man who marries a woman and her mother: it is wickedness, they are burned with fire, both he and they, that there be no wickedness in your midst. </a:t>
            </a:r>
            <a:r>
              <a:rPr lang="en-ZA" sz="2600" b="1" i="1" dirty="0" smtClean="0">
                <a:solidFill>
                  <a:srgbClr val="004821"/>
                </a:solidFill>
              </a:rPr>
              <a:t>(Leviticus 20:14)</a:t>
            </a:r>
          </a:p>
          <a:p>
            <a:pPr marL="261938" indent="-261938"/>
            <a:r>
              <a:rPr lang="en-US" sz="2600" dirty="0" smtClean="0"/>
              <a:t>261. The command that the court (</a:t>
            </a:r>
            <a:r>
              <a:rPr lang="en-US" sz="2600" dirty="0" err="1" smtClean="0"/>
              <a:t>Beit</a:t>
            </a:r>
            <a:r>
              <a:rPr lang="en-US" sz="2600" dirty="0" smtClean="0"/>
              <a:t> Din) burn a person who deserves it</a:t>
            </a:r>
            <a:r>
              <a:rPr lang="en-US" sz="2600" dirty="0" smtClean="0">
                <a:solidFill>
                  <a:schemeClr val="accent2">
                    <a:lumMod val="50000"/>
                  </a:schemeClr>
                </a:solidFill>
              </a:rPr>
              <a:t>, Leviticus 20:14.</a:t>
            </a:r>
            <a:endParaRPr lang="en-ZA" sz="2600" dirty="0" smtClean="0">
              <a:solidFill>
                <a:schemeClr val="accent2">
                  <a:lumMod val="50000"/>
                </a:schemeClr>
              </a:solidFill>
            </a:endParaRPr>
          </a:p>
          <a:p>
            <a:endParaRPr lang="en-ZA" dirty="0"/>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p:txBody>
          <a:bodyPr/>
          <a:lstStyle/>
          <a:p>
            <a:r>
              <a:rPr lang="en-ZA" smtClean="0"/>
              <a:t>51 COMMANDMENTS</a:t>
            </a:r>
            <a:endParaRPr lang="en-ZA" dirty="0"/>
          </a:p>
        </p:txBody>
      </p:sp>
      <p:sp>
        <p:nvSpPr>
          <p:cNvPr id="3" name="Content Placeholder 2"/>
          <p:cNvSpPr>
            <a:spLocks noGrp="1"/>
          </p:cNvSpPr>
          <p:nvPr>
            <p:ph idx="1"/>
          </p:nvPr>
        </p:nvSpPr>
        <p:spPr/>
        <p:txBody>
          <a:bodyPr>
            <a:normAutofit fontScale="25000" lnSpcReduction="20000"/>
          </a:bodyPr>
          <a:lstStyle/>
          <a:p>
            <a:pPr>
              <a:lnSpc>
                <a:spcPts val="2100"/>
              </a:lnSpc>
            </a:pPr>
            <a:r>
              <a:rPr lang="en-ZA" sz="9600" b="1" i="1" dirty="0" smtClean="0">
                <a:solidFill>
                  <a:srgbClr val="002060"/>
                </a:solidFill>
              </a:rPr>
              <a:t>Repetitive laws: </a:t>
            </a:r>
            <a:r>
              <a:rPr lang="en-ZA" sz="9600" i="1" dirty="0" smtClean="0">
                <a:solidFill>
                  <a:srgbClr val="002060"/>
                </a:solidFill>
              </a:rPr>
              <a:t>‘And a man who has intercourse with a beast: he shall certainly be put to death, and the beast you kill. ‘And a woman who approaches any beast and mates with it: you shall kill the woman and the beast, .. ‘And a man who takes his sister, his father’s daughter or his mother’s daughter, and sees her nakedness and she sees his nakedness: it is wickedness, and they shall be cut off before the eyes of their people. .. ‘And a man who lies with a woman during her sickness and uncovers her nakedness: ...‘And do not uncover the nakedness of your mother’s sister nor of your father’s sister, for that is laying bare one’s own flesh, they bear their crookedness. ‘And a man who lies with his uncle’s wife: he has uncovered his uncle’s nakedness, they bear their sin, they die childless. ‘And a man who takes his brother’s wife: ..(Leviticus 20:15-22)</a:t>
            </a:r>
          </a:p>
          <a:p>
            <a:pPr algn="ctr">
              <a:lnSpc>
                <a:spcPts val="2100"/>
              </a:lnSpc>
            </a:pPr>
            <a:r>
              <a:rPr lang="en-ZA" sz="9600" i="1" dirty="0" smtClean="0">
                <a:solidFill>
                  <a:srgbClr val="004821"/>
                </a:solidFill>
              </a:rPr>
              <a:t>‘And do not walk in the laws of the nation which I am driving out before you, for they do all these, and therefore I loathed them.  </a:t>
            </a:r>
            <a:r>
              <a:rPr lang="en-ZA" sz="9600" b="1" i="1" dirty="0" smtClean="0">
                <a:solidFill>
                  <a:srgbClr val="004821"/>
                </a:solidFill>
              </a:rPr>
              <a:t>(Leviticus 20:23)</a:t>
            </a:r>
          </a:p>
          <a:p>
            <a:pPr marL="261938" indent="-261938">
              <a:lnSpc>
                <a:spcPts val="2100"/>
              </a:lnSpc>
            </a:pPr>
            <a:r>
              <a:rPr lang="en-US" sz="9600" dirty="0" smtClean="0"/>
              <a:t>262. The prohibition of following the customs of the Amorites (gentiles), </a:t>
            </a:r>
            <a:r>
              <a:rPr lang="en-US" sz="9600" dirty="0" smtClean="0">
                <a:solidFill>
                  <a:schemeClr val="accent2">
                    <a:lumMod val="50000"/>
                  </a:schemeClr>
                </a:solidFill>
              </a:rPr>
              <a:t>Leviticus 20:23.</a:t>
            </a:r>
            <a:endParaRPr lang="en-ZA" sz="9600" dirty="0" smtClean="0">
              <a:solidFill>
                <a:schemeClr val="accent2">
                  <a:lumMod val="50000"/>
                </a:schemeClr>
              </a:solidFill>
            </a:endParaRPr>
          </a:p>
          <a:p>
            <a:endParaRPr lang="en-ZA" dirty="0"/>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dirty="0" smtClean="0"/>
              <a:t>I AM </a:t>
            </a:r>
            <a:r>
              <a:rPr lang="he-IL" sz="5400" dirty="0" smtClean="0"/>
              <a:t>יהוה</a:t>
            </a:r>
            <a:r>
              <a:rPr lang="en-ZA" dirty="0" smtClean="0"/>
              <a:t> </a:t>
            </a:r>
            <a:endParaRPr lang="en-ZA" dirty="0"/>
          </a:p>
        </p:txBody>
      </p:sp>
      <p:sp>
        <p:nvSpPr>
          <p:cNvPr id="3" name="Content Placeholder 2"/>
          <p:cNvSpPr>
            <a:spLocks noGrp="1"/>
          </p:cNvSpPr>
          <p:nvPr>
            <p:ph idx="1"/>
          </p:nvPr>
        </p:nvSpPr>
        <p:spPr/>
        <p:txBody>
          <a:bodyPr>
            <a:noAutofit/>
          </a:bodyPr>
          <a:lstStyle/>
          <a:p>
            <a:pPr>
              <a:lnSpc>
                <a:spcPts val="2200"/>
              </a:lnSpc>
            </a:pPr>
            <a:r>
              <a:rPr lang="en-ZA" dirty="0" smtClean="0"/>
              <a:t>There is one phrase repeated 16 times in Chapter 19: </a:t>
            </a:r>
            <a:r>
              <a:rPr lang="en-ZA" b="1" dirty="0" smtClean="0"/>
              <a:t>I am </a:t>
            </a:r>
            <a:r>
              <a:rPr lang="he-IL" b="1" dirty="0" smtClean="0"/>
              <a:t>יהוה</a:t>
            </a:r>
            <a:endParaRPr lang="en-ZA" b="1" dirty="0" smtClean="0"/>
          </a:p>
          <a:p>
            <a:pPr>
              <a:lnSpc>
                <a:spcPts val="2200"/>
              </a:lnSpc>
            </a:pPr>
            <a:r>
              <a:rPr lang="en-ZA" dirty="0" smtClean="0"/>
              <a:t>This repeated declaration is the reason for every command to be set apart….to not stoop to mixing….to be holy. He is  </a:t>
            </a:r>
            <a:r>
              <a:rPr lang="he-IL" dirty="0" smtClean="0"/>
              <a:t>יהוה</a:t>
            </a:r>
            <a:r>
              <a:rPr lang="en-ZA" dirty="0" smtClean="0"/>
              <a:t> and when as His people we pollute His holiness through mixing, we distort the picture of who He is. In other words, we profane His Name by making ourselves (or our name) more important. There is a very dramatic example of this in Scripture:</a:t>
            </a:r>
          </a:p>
          <a:p>
            <a:pPr algn="ctr">
              <a:lnSpc>
                <a:spcPts val="2200"/>
              </a:lnSpc>
            </a:pPr>
            <a:r>
              <a:rPr lang="en-ZA" i="1" dirty="0" smtClean="0">
                <a:solidFill>
                  <a:srgbClr val="004821"/>
                </a:solidFill>
              </a:rPr>
              <a:t>And all the earth had one language and one speech. ...That is why its name was called </a:t>
            </a:r>
            <a:r>
              <a:rPr lang="en-ZA" i="1" dirty="0" err="1" smtClean="0">
                <a:solidFill>
                  <a:srgbClr val="004821"/>
                </a:solidFill>
              </a:rPr>
              <a:t>Baḇel</a:t>
            </a:r>
            <a:r>
              <a:rPr lang="en-ZA" i="1" dirty="0" smtClean="0">
                <a:solidFill>
                  <a:srgbClr val="004821"/>
                </a:solidFill>
              </a:rPr>
              <a:t>, because there </a:t>
            </a:r>
            <a:r>
              <a:rPr lang="he-IL" i="1" dirty="0" smtClean="0">
                <a:solidFill>
                  <a:srgbClr val="004821"/>
                </a:solidFill>
              </a:rPr>
              <a:t>יהוה</a:t>
            </a:r>
            <a:r>
              <a:rPr lang="en-ZA" i="1" dirty="0" smtClean="0">
                <a:solidFill>
                  <a:srgbClr val="004821"/>
                </a:solidFill>
              </a:rPr>
              <a:t> confused the language of all the earth, and from there </a:t>
            </a:r>
            <a:r>
              <a:rPr lang="he-IL" i="1" dirty="0" smtClean="0">
                <a:solidFill>
                  <a:srgbClr val="004821"/>
                </a:solidFill>
              </a:rPr>
              <a:t>יהוה</a:t>
            </a:r>
            <a:r>
              <a:rPr lang="en-ZA" i="1" dirty="0" smtClean="0">
                <a:solidFill>
                  <a:srgbClr val="004821"/>
                </a:solidFill>
              </a:rPr>
              <a:t> scattered them over the face of all the earth</a:t>
            </a:r>
            <a:r>
              <a:rPr lang="en-ZA" b="1" i="1" dirty="0" smtClean="0">
                <a:solidFill>
                  <a:srgbClr val="004821"/>
                </a:solidFill>
              </a:rPr>
              <a:t>. (Genesis 11:1-9)</a:t>
            </a:r>
          </a:p>
          <a:p>
            <a:pPr>
              <a:lnSpc>
                <a:spcPts val="2200"/>
              </a:lnSpc>
            </a:pPr>
            <a:r>
              <a:rPr lang="en-ZA" dirty="0" smtClean="0"/>
              <a:t>Confusion is the result of mixing. Confusion is the opposite of order. </a:t>
            </a:r>
            <a:r>
              <a:rPr lang="he-IL" dirty="0" smtClean="0"/>
              <a:t>יהוה</a:t>
            </a:r>
            <a:r>
              <a:rPr lang="en-ZA" dirty="0" smtClean="0"/>
              <a:t>’s order brings about holiness.</a:t>
            </a:r>
          </a:p>
          <a:p>
            <a:pPr algn="ctr">
              <a:lnSpc>
                <a:spcPts val="2200"/>
              </a:lnSpc>
            </a:pPr>
            <a:r>
              <a:rPr lang="en-ZA" dirty="0" smtClean="0">
                <a:solidFill>
                  <a:srgbClr val="004821"/>
                </a:solidFill>
              </a:rPr>
              <a:t> For where jealousy and self-seeking are, there is confusion and every foul deed. </a:t>
            </a:r>
            <a:r>
              <a:rPr lang="en-ZA" b="1" i="1" dirty="0" smtClean="0">
                <a:solidFill>
                  <a:srgbClr val="004821"/>
                </a:solidFill>
              </a:rPr>
              <a:t>(James 3:16)</a:t>
            </a:r>
          </a:p>
          <a:p>
            <a:pPr algn="ctr">
              <a:lnSpc>
                <a:spcPts val="2200"/>
              </a:lnSpc>
            </a:pPr>
            <a:r>
              <a:rPr lang="en-ZA" i="1" dirty="0" smtClean="0">
                <a:solidFill>
                  <a:srgbClr val="004821"/>
                </a:solidFill>
              </a:rPr>
              <a:t>For Elohim is not Elohim of disorder but of peace, as in all the assemblies of the set-apart ones</a:t>
            </a:r>
            <a:r>
              <a:rPr lang="en-ZA" b="1" i="1" dirty="0" smtClean="0">
                <a:solidFill>
                  <a:srgbClr val="004821"/>
                </a:solidFill>
              </a:rPr>
              <a:t>. (1 Corinthians 14:33)</a:t>
            </a:r>
          </a:p>
          <a:p>
            <a:pPr>
              <a:lnSpc>
                <a:spcPts val="2200"/>
              </a:lnSpc>
            </a:pPr>
            <a:endParaRPr lang="en-ZA" dirty="0" smtClean="0"/>
          </a:p>
          <a:p>
            <a:pPr algn="ctr">
              <a:lnSpc>
                <a:spcPts val="2200"/>
              </a:lnSpc>
            </a:pPr>
            <a:endParaRPr lang="en-ZA" b="1" i="1" dirty="0" smtClean="0">
              <a:solidFill>
                <a:srgbClr val="004821"/>
              </a:solidFill>
            </a:endParaRPr>
          </a:p>
        </p:txBody>
      </p:sp>
      <p:sp>
        <p:nvSpPr>
          <p:cNvPr id="4" name="Slide Number Placeholder 3"/>
          <p:cNvSpPr>
            <a:spLocks noGrp="1"/>
          </p:cNvSpPr>
          <p:nvPr>
            <p:ph type="sldNum" sz="quarter" idx="12"/>
          </p:nvPr>
        </p:nvSpPr>
        <p:spPr/>
        <p:txBody>
          <a:bodyPr/>
          <a:lstStyle/>
          <a:p>
            <a:pPr>
              <a:defRPr/>
            </a:pPr>
            <a:fld id="{715B7D16-8FAD-4D2D-B977-107333E7495D}" type="slidenum">
              <a:rPr lang="en-ZA" smtClean="0"/>
              <a:pPr>
                <a:defRPr/>
              </a:pPr>
              <a:t>30</a:t>
            </a:fld>
            <a:endParaRPr lang="en-ZA" dirty="0"/>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dirty="0" smtClean="0"/>
              <a:t>EPHRAIM</a:t>
            </a:r>
            <a:endParaRPr lang="en-ZA" dirty="0"/>
          </a:p>
        </p:txBody>
      </p:sp>
      <p:sp>
        <p:nvSpPr>
          <p:cNvPr id="3" name="Content Placeholder 2"/>
          <p:cNvSpPr>
            <a:spLocks noGrp="1"/>
          </p:cNvSpPr>
          <p:nvPr>
            <p:ph idx="1"/>
          </p:nvPr>
        </p:nvSpPr>
        <p:spPr/>
        <p:txBody>
          <a:bodyPr>
            <a:noAutofit/>
          </a:bodyPr>
          <a:lstStyle/>
          <a:p>
            <a:pPr algn="ctr">
              <a:lnSpc>
                <a:spcPts val="2100"/>
              </a:lnSpc>
            </a:pPr>
            <a:r>
              <a:rPr lang="en-ZA" i="1" dirty="0" smtClean="0">
                <a:solidFill>
                  <a:srgbClr val="004821"/>
                </a:solidFill>
              </a:rPr>
              <a:t>“</a:t>
            </a:r>
            <a:r>
              <a:rPr lang="en-ZA" i="1" dirty="0" err="1" smtClean="0">
                <a:solidFill>
                  <a:srgbClr val="004821"/>
                </a:solidFill>
              </a:rPr>
              <a:t>Ephrayim</a:t>
            </a:r>
            <a:r>
              <a:rPr lang="en-ZA" i="1" dirty="0" smtClean="0">
                <a:solidFill>
                  <a:srgbClr val="004821"/>
                </a:solidFill>
              </a:rPr>
              <a:t> mixes himself among the peoples, </a:t>
            </a:r>
            <a:r>
              <a:rPr lang="en-ZA" i="1" dirty="0" err="1" smtClean="0">
                <a:solidFill>
                  <a:srgbClr val="004821"/>
                </a:solidFill>
              </a:rPr>
              <a:t>Ephrayim</a:t>
            </a:r>
            <a:r>
              <a:rPr lang="en-ZA" i="1" dirty="0" smtClean="0">
                <a:solidFill>
                  <a:srgbClr val="004821"/>
                </a:solidFill>
              </a:rPr>
              <a:t> has become a cake unturned. </a:t>
            </a:r>
            <a:r>
              <a:rPr lang="en-ZA" b="1" i="1" dirty="0" smtClean="0">
                <a:solidFill>
                  <a:srgbClr val="004821"/>
                </a:solidFill>
              </a:rPr>
              <a:t>(Hosea 7:8 )</a:t>
            </a:r>
          </a:p>
          <a:p>
            <a:pPr>
              <a:lnSpc>
                <a:spcPts val="2100"/>
              </a:lnSpc>
            </a:pPr>
            <a:r>
              <a:rPr lang="en-ZA" dirty="0" smtClean="0"/>
              <a:t>We see that we have strayed far from the goals of </a:t>
            </a:r>
            <a:r>
              <a:rPr lang="he-IL" dirty="0" smtClean="0"/>
              <a:t>יהוה</a:t>
            </a:r>
            <a:r>
              <a:rPr lang="en-ZA" dirty="0" smtClean="0"/>
              <a:t> for our lives. Israel did not remain separate from the nations. The exiled people of Ephraim disseminated into the nations and totally lost their identity as a set apart people. The </a:t>
            </a:r>
            <a:r>
              <a:rPr lang="en-ZA" dirty="0" err="1" smtClean="0"/>
              <a:t>Levitical</a:t>
            </a:r>
            <a:r>
              <a:rPr lang="en-ZA" dirty="0" smtClean="0"/>
              <a:t> priesthood was completely corrupted by the time of </a:t>
            </a:r>
            <a:r>
              <a:rPr lang="he-IL" dirty="0" smtClean="0"/>
              <a:t>יהושע</a:t>
            </a:r>
            <a:r>
              <a:rPr lang="en-ZA" dirty="0" smtClean="0"/>
              <a:t>. John the Baptist, the son of a Levite, separated himself from this corrupt system and went into the wilderness where he lived in seclusion. This was his message:</a:t>
            </a:r>
          </a:p>
          <a:p>
            <a:pPr algn="ctr">
              <a:lnSpc>
                <a:spcPts val="2100"/>
              </a:lnSpc>
            </a:pPr>
            <a:r>
              <a:rPr lang="en-ZA" i="1" dirty="0" smtClean="0">
                <a:solidFill>
                  <a:srgbClr val="004821"/>
                </a:solidFill>
              </a:rPr>
              <a:t>And in those days </a:t>
            </a:r>
            <a:r>
              <a:rPr lang="en-ZA" i="1" dirty="0" err="1" smtClean="0">
                <a:solidFill>
                  <a:srgbClr val="004821"/>
                </a:solidFill>
              </a:rPr>
              <a:t>Yoḥanan</a:t>
            </a:r>
            <a:r>
              <a:rPr lang="en-ZA" i="1" dirty="0" smtClean="0">
                <a:solidFill>
                  <a:srgbClr val="004821"/>
                </a:solidFill>
              </a:rPr>
              <a:t> the </a:t>
            </a:r>
            <a:r>
              <a:rPr lang="en-ZA" i="1" dirty="0" err="1" smtClean="0">
                <a:solidFill>
                  <a:srgbClr val="004821"/>
                </a:solidFill>
              </a:rPr>
              <a:t>Immerser</a:t>
            </a:r>
            <a:r>
              <a:rPr lang="en-ZA" i="1" dirty="0" smtClean="0">
                <a:solidFill>
                  <a:srgbClr val="004821"/>
                </a:solidFill>
              </a:rPr>
              <a:t> came proclaiming in the wilderness of </a:t>
            </a:r>
            <a:r>
              <a:rPr lang="en-ZA" i="1" dirty="0" err="1" smtClean="0">
                <a:solidFill>
                  <a:srgbClr val="004821"/>
                </a:solidFill>
              </a:rPr>
              <a:t>Yehuḏah</a:t>
            </a:r>
            <a:r>
              <a:rPr lang="en-ZA" i="1" dirty="0" smtClean="0">
                <a:solidFill>
                  <a:srgbClr val="004821"/>
                </a:solidFill>
              </a:rPr>
              <a:t>, and saying, “Repent, for the reign of the heavens has come near!” </a:t>
            </a:r>
            <a:r>
              <a:rPr lang="en-ZA" b="1" i="1" dirty="0" smtClean="0">
                <a:solidFill>
                  <a:srgbClr val="004821"/>
                </a:solidFill>
              </a:rPr>
              <a:t>(Matthew 3:1-2)</a:t>
            </a:r>
          </a:p>
          <a:p>
            <a:pPr>
              <a:lnSpc>
                <a:spcPts val="2100"/>
              </a:lnSpc>
            </a:pPr>
            <a:r>
              <a:rPr lang="en-ZA" dirty="0" smtClean="0"/>
              <a:t>John was warning the religious systems of that day to return to the ways of Torah. His mission prepared the way for the 1st coming of the Messiah. As priests of the order of Melchizedek, those of us whose eyes have been opened to the truth of Torah must also call out with the same message. </a:t>
            </a:r>
          </a:p>
        </p:txBody>
      </p:sp>
      <p:sp>
        <p:nvSpPr>
          <p:cNvPr id="4" name="Slide Number Placeholder 3"/>
          <p:cNvSpPr>
            <a:spLocks noGrp="1"/>
          </p:cNvSpPr>
          <p:nvPr>
            <p:ph type="sldNum" sz="quarter" idx="12"/>
          </p:nvPr>
        </p:nvSpPr>
        <p:spPr/>
        <p:txBody>
          <a:bodyPr/>
          <a:lstStyle/>
          <a:p>
            <a:pPr>
              <a:defRPr/>
            </a:pPr>
            <a:fld id="{715B7D16-8FAD-4D2D-B977-107333E7495D}" type="slidenum">
              <a:rPr lang="en-ZA" smtClean="0"/>
              <a:pPr>
                <a:defRPr/>
              </a:pPr>
              <a:t>31</a:t>
            </a:fld>
            <a:endParaRPr lang="en-ZA" dirty="0"/>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dirty="0" smtClean="0"/>
              <a:t>SONS OF TZADOK</a:t>
            </a:r>
            <a:endParaRPr lang="en-ZA" dirty="0"/>
          </a:p>
        </p:txBody>
      </p:sp>
      <p:sp>
        <p:nvSpPr>
          <p:cNvPr id="3" name="Content Placeholder 2"/>
          <p:cNvSpPr>
            <a:spLocks noGrp="1"/>
          </p:cNvSpPr>
          <p:nvPr>
            <p:ph idx="1"/>
          </p:nvPr>
        </p:nvSpPr>
        <p:spPr/>
        <p:txBody>
          <a:bodyPr>
            <a:normAutofit fontScale="92500" lnSpcReduction="20000"/>
          </a:bodyPr>
          <a:lstStyle/>
          <a:p>
            <a:pPr algn="ctr"/>
            <a:r>
              <a:rPr lang="en-ZA" sz="2600" i="1" dirty="0" smtClean="0">
                <a:solidFill>
                  <a:srgbClr val="004821"/>
                </a:solidFill>
              </a:rPr>
              <a:t>“But the priests, the </a:t>
            </a:r>
            <a:r>
              <a:rPr lang="en-ZA" sz="2600" i="1" dirty="0" err="1" smtClean="0">
                <a:solidFill>
                  <a:srgbClr val="004821"/>
                </a:solidFill>
              </a:rPr>
              <a:t>Lĕwites</a:t>
            </a:r>
            <a:r>
              <a:rPr lang="en-ZA" sz="2600" i="1" dirty="0" smtClean="0">
                <a:solidFill>
                  <a:srgbClr val="004821"/>
                </a:solidFill>
              </a:rPr>
              <a:t>, the sons of </a:t>
            </a:r>
            <a:r>
              <a:rPr lang="en-ZA" sz="2600" i="1" dirty="0" err="1" smtClean="0">
                <a:solidFill>
                  <a:srgbClr val="004821"/>
                </a:solidFill>
              </a:rPr>
              <a:t>Tsaḏoq</a:t>
            </a:r>
            <a:r>
              <a:rPr lang="en-ZA" sz="2600" i="1" dirty="0" smtClean="0">
                <a:solidFill>
                  <a:srgbClr val="004821"/>
                </a:solidFill>
              </a:rPr>
              <a:t>, who guarded the duty of My set-apart place when the children of </a:t>
            </a:r>
            <a:r>
              <a:rPr lang="en-ZA" sz="2600" i="1" dirty="0" err="1" smtClean="0">
                <a:solidFill>
                  <a:srgbClr val="004821"/>
                </a:solidFill>
              </a:rPr>
              <a:t>Yisra’ĕl</a:t>
            </a:r>
            <a:r>
              <a:rPr lang="en-ZA" sz="2600" i="1" dirty="0" smtClean="0">
                <a:solidFill>
                  <a:srgbClr val="004821"/>
                </a:solidFill>
              </a:rPr>
              <a:t> went astray from Me, they shall draw near to Me to serve Me, and shall stand before Me to bring to Me the fat and the blood,” declares the Master </a:t>
            </a:r>
            <a:r>
              <a:rPr lang="he-IL" sz="2600" i="1" dirty="0" smtClean="0">
                <a:solidFill>
                  <a:srgbClr val="004821"/>
                </a:solidFill>
              </a:rPr>
              <a:t>יהוה</a:t>
            </a:r>
            <a:r>
              <a:rPr lang="en-ZA" sz="2600" i="1" dirty="0" smtClean="0">
                <a:solidFill>
                  <a:srgbClr val="004821"/>
                </a:solidFill>
              </a:rPr>
              <a:t>. ...“And they are to teach My people the difference between the set-apart and the profane, and make them know what is unclean and clean. “And they are to stand as judges in a dispute, and judge it according to My right-rulings. And they are to guard My </a:t>
            </a:r>
            <a:r>
              <a:rPr lang="en-ZA" sz="2600" i="1" dirty="0" err="1" smtClean="0">
                <a:solidFill>
                  <a:srgbClr val="004821"/>
                </a:solidFill>
              </a:rPr>
              <a:t>Torot</a:t>
            </a:r>
            <a:r>
              <a:rPr lang="en-ZA" sz="2600" i="1" dirty="0" smtClean="0">
                <a:solidFill>
                  <a:srgbClr val="004821"/>
                </a:solidFill>
              </a:rPr>
              <a:t> and My laws in all My appointed festivals, and set apart My Sabbaths</a:t>
            </a:r>
            <a:r>
              <a:rPr lang="en-ZA" sz="2600" b="1" i="1" dirty="0" smtClean="0">
                <a:solidFill>
                  <a:srgbClr val="004821"/>
                </a:solidFill>
              </a:rPr>
              <a:t>. (Ezekiel 44:15-24)</a:t>
            </a:r>
          </a:p>
          <a:p>
            <a:r>
              <a:rPr lang="en-ZA" sz="2600" dirty="0" smtClean="0"/>
              <a:t>Our objective is to keep and to teach the commandments of </a:t>
            </a:r>
            <a:r>
              <a:rPr lang="he-IL" sz="2600" dirty="0" smtClean="0"/>
              <a:t>יהוה</a:t>
            </a:r>
            <a:r>
              <a:rPr lang="en-ZA" sz="2600" dirty="0" smtClean="0"/>
              <a:t> as </a:t>
            </a:r>
            <a:r>
              <a:rPr lang="he-IL" sz="2600" dirty="0" smtClean="0"/>
              <a:t>יהושע</a:t>
            </a:r>
            <a:r>
              <a:rPr lang="en-ZA" sz="2600" dirty="0" smtClean="0"/>
              <a:t> taught:</a:t>
            </a:r>
            <a:endParaRPr lang="en-ZA" sz="2600" i="1" dirty="0" smtClean="0">
              <a:solidFill>
                <a:srgbClr val="004821"/>
              </a:solidFill>
            </a:endParaRPr>
          </a:p>
          <a:p>
            <a:pPr algn="ctr"/>
            <a:r>
              <a:rPr lang="en-ZA" sz="2600" i="1" dirty="0" smtClean="0">
                <a:solidFill>
                  <a:srgbClr val="004821"/>
                </a:solidFill>
              </a:rPr>
              <a:t>“Whoever, then, breaks one of the least of these commands, and teaches men so, shall be called least in the reign of the heavens; but whoever does and teaches them, he shall be called great in the reign of the heavens. </a:t>
            </a:r>
            <a:r>
              <a:rPr lang="en-ZA" sz="2600" b="1" i="1" dirty="0" smtClean="0">
                <a:solidFill>
                  <a:srgbClr val="004821"/>
                </a:solidFill>
              </a:rPr>
              <a:t>(Matthew 5:19 )</a:t>
            </a:r>
          </a:p>
          <a:p>
            <a:endParaRPr lang="en-ZA" dirty="0" smtClean="0"/>
          </a:p>
          <a:p>
            <a:pPr algn="ctr"/>
            <a:endParaRPr lang="en-ZA" b="1" i="1" dirty="0" smtClean="0">
              <a:solidFill>
                <a:srgbClr val="004821"/>
              </a:solidFill>
            </a:endParaRPr>
          </a:p>
          <a:p>
            <a:endParaRPr lang="en-US" dirty="0" smtClean="0"/>
          </a:p>
          <a:p>
            <a:endParaRPr lang="en-ZA" dirty="0"/>
          </a:p>
        </p:txBody>
      </p:sp>
      <p:sp>
        <p:nvSpPr>
          <p:cNvPr id="4" name="Slide Number Placeholder 3"/>
          <p:cNvSpPr>
            <a:spLocks noGrp="1"/>
          </p:cNvSpPr>
          <p:nvPr>
            <p:ph type="sldNum" sz="quarter" idx="12"/>
          </p:nvPr>
        </p:nvSpPr>
        <p:spPr/>
        <p:txBody>
          <a:bodyPr/>
          <a:lstStyle/>
          <a:p>
            <a:pPr>
              <a:defRPr/>
            </a:pPr>
            <a:fld id="{715B7D16-8FAD-4D2D-B977-107333E7495D}" type="slidenum">
              <a:rPr lang="en-ZA" smtClean="0"/>
              <a:pPr>
                <a:defRPr/>
              </a:pPr>
              <a:t>32</a:t>
            </a:fld>
            <a:endParaRPr lang="en-ZA" dirty="0"/>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332656"/>
            <a:ext cx="8229600" cy="6525344"/>
          </a:xfrm>
        </p:spPr>
        <p:txBody>
          <a:bodyPr>
            <a:noAutofit/>
          </a:bodyPr>
          <a:lstStyle/>
          <a:p>
            <a:pPr>
              <a:lnSpc>
                <a:spcPts val="2500"/>
              </a:lnSpc>
            </a:pPr>
            <a:r>
              <a:rPr lang="en-ZA" sz="2400" b="0" dirty="0" smtClean="0"/>
              <a:t>Rabbi </a:t>
            </a:r>
            <a:r>
              <a:rPr lang="en-ZA" sz="2400" b="0" dirty="0" err="1" smtClean="0"/>
              <a:t>Avraham</a:t>
            </a:r>
            <a:r>
              <a:rPr lang="en-ZA" sz="2400" b="0" dirty="0" smtClean="0"/>
              <a:t> </a:t>
            </a:r>
            <a:r>
              <a:rPr lang="en-ZA" sz="2400" b="0" dirty="0" err="1" smtClean="0"/>
              <a:t>Greenbaum</a:t>
            </a:r>
            <a:r>
              <a:rPr lang="en-ZA" sz="2400" b="0" dirty="0" smtClean="0"/>
              <a:t>, when he wrote, </a:t>
            </a:r>
            <a:r>
              <a:rPr lang="en-ZA" sz="2400" b="0" dirty="0" smtClean="0">
                <a:solidFill>
                  <a:srgbClr val="C00000"/>
                </a:solidFill>
              </a:rPr>
              <a:t>“</a:t>
            </a:r>
            <a:r>
              <a:rPr lang="en-ZA" sz="2400" b="0" i="1" dirty="0" smtClean="0">
                <a:solidFill>
                  <a:srgbClr val="C00000"/>
                </a:solidFill>
              </a:rPr>
              <a:t>The code of Holiness contained in our </a:t>
            </a:r>
            <a:r>
              <a:rPr lang="en-ZA" sz="2400" b="0" i="1" dirty="0" err="1" smtClean="0">
                <a:solidFill>
                  <a:srgbClr val="C00000"/>
                </a:solidFill>
              </a:rPr>
              <a:t>parsha</a:t>
            </a:r>
            <a:r>
              <a:rPr lang="en-ZA" sz="2400" b="0" i="1" dirty="0" smtClean="0">
                <a:solidFill>
                  <a:srgbClr val="C00000"/>
                </a:solidFill>
              </a:rPr>
              <a:t> is not one that requires its followers to separate from the material world and live apart in ascetic communities such as in monasteries and the like. On the contrary, true KEDUSHAH comes to a person precisely through living his or her life with family, friends and associates, within the wider community and in the workaday world. Making a living within the boundaries of the </a:t>
            </a:r>
            <a:r>
              <a:rPr lang="en-ZA" sz="2400" b="0" i="1" dirty="0" err="1" smtClean="0">
                <a:solidFill>
                  <a:srgbClr val="C00000"/>
                </a:solidFill>
              </a:rPr>
              <a:t>halachah</a:t>
            </a:r>
            <a:r>
              <a:rPr lang="en-ZA" sz="2400" b="0" i="1" dirty="0" smtClean="0">
                <a:solidFill>
                  <a:srgbClr val="C00000"/>
                </a:solidFill>
              </a:rPr>
              <a:t>, taking into account the needs of the needy, dealing correctly in business, abstaining from all theft and corruption, from hatred, vengeance, etc. etc. It is precisely through keeping these commandments in our everyday material lives, while actually dealing with all that we have to deal with each day, that we become purer.” Rabbi </a:t>
            </a:r>
            <a:r>
              <a:rPr lang="en-ZA" sz="2400" b="0" i="1" dirty="0" err="1" smtClean="0">
                <a:solidFill>
                  <a:srgbClr val="C00000"/>
                </a:solidFill>
              </a:rPr>
              <a:t>Greenbaum</a:t>
            </a:r>
            <a:r>
              <a:rPr lang="en-ZA" sz="2400" b="0" i="1" dirty="0" smtClean="0">
                <a:solidFill>
                  <a:srgbClr val="C00000"/>
                </a:solidFill>
              </a:rPr>
              <a:t> adds, “This ‘purity’ is the KEDUSHAH, the ‘holiness’ which is the defining attribute of the path of life set forth in our </a:t>
            </a:r>
            <a:r>
              <a:rPr lang="en-ZA" sz="2400" b="0" i="1" dirty="0" err="1" smtClean="0">
                <a:solidFill>
                  <a:srgbClr val="C00000"/>
                </a:solidFill>
              </a:rPr>
              <a:t>parsha</a:t>
            </a:r>
            <a:r>
              <a:rPr lang="en-ZA" sz="2400" b="0" i="1" dirty="0" smtClean="0">
                <a:solidFill>
                  <a:srgbClr val="C00000"/>
                </a:solidFill>
              </a:rPr>
              <a:t>. In mystical writings, KEDUSHAH is particularly associated with the mental and spiritual faculties of CHOCHMAH [wisdom], BINAH [understanding] and DA'AS [knowledge], while the very foundation for their healthy functioning is the purity of YESOD, or ‘moral purity‟.”</a:t>
            </a:r>
            <a:endParaRPr lang="en-ZA" sz="2400" b="0" dirty="0">
              <a:solidFill>
                <a:srgbClr val="C00000"/>
              </a:solidFill>
            </a:endParaRP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ZA" dirty="0" smtClean="0"/>
              <a:t>THE WORD WILL BECOME PERMANENT</a:t>
            </a:r>
            <a:endParaRPr lang="en-ZA" dirty="0"/>
          </a:p>
        </p:txBody>
      </p:sp>
      <p:sp>
        <p:nvSpPr>
          <p:cNvPr id="3" name="Content Placeholder 2"/>
          <p:cNvSpPr>
            <a:spLocks noGrp="1"/>
          </p:cNvSpPr>
          <p:nvPr>
            <p:ph idx="1"/>
          </p:nvPr>
        </p:nvSpPr>
        <p:spPr>
          <a:xfrm>
            <a:off x="457200" y="1600200"/>
            <a:ext cx="8229600" cy="5257800"/>
          </a:xfrm>
        </p:spPr>
        <p:txBody>
          <a:bodyPr>
            <a:noAutofit/>
          </a:bodyPr>
          <a:lstStyle/>
          <a:p>
            <a:pPr>
              <a:lnSpc>
                <a:spcPts val="2400"/>
              </a:lnSpc>
            </a:pPr>
            <a:r>
              <a:rPr lang="en-ZA" sz="2400" b="0" dirty="0" smtClean="0"/>
              <a:t>Everything </a:t>
            </a:r>
            <a:r>
              <a:rPr lang="en-ZA" sz="2400" b="0" dirty="0" err="1" smtClean="0"/>
              <a:t>Elohim</a:t>
            </a:r>
            <a:r>
              <a:rPr lang="en-ZA" sz="2400" b="0" dirty="0" smtClean="0"/>
              <a:t> does is for a purpose.</a:t>
            </a:r>
            <a:r>
              <a:rPr lang="en-ZA" sz="2400" b="0" i="1" dirty="0" smtClean="0"/>
              <a:t> This </a:t>
            </a:r>
            <a:r>
              <a:rPr lang="en-ZA" sz="2400" b="0" i="1" dirty="0" err="1" smtClean="0"/>
              <a:t>parsha</a:t>
            </a:r>
            <a:r>
              <a:rPr lang="en-ZA" sz="2400" b="0" i="1" dirty="0" smtClean="0"/>
              <a:t> takes us back to His purpose. What is His purpose? The purpose of the Creation, the purpose of the Torah and the purpose of </a:t>
            </a:r>
            <a:r>
              <a:rPr lang="en-ZA" sz="2400" b="0" i="1" dirty="0" err="1" smtClean="0"/>
              <a:t>Yisra’el</a:t>
            </a:r>
            <a:r>
              <a:rPr lang="en-ZA" sz="2400" b="0" i="1" dirty="0" smtClean="0"/>
              <a:t> was to have a “set-apart people” ~ “</a:t>
            </a:r>
            <a:r>
              <a:rPr lang="en-ZA" sz="2400" b="0" i="1" dirty="0" err="1" smtClean="0"/>
              <a:t>kedoshim</a:t>
            </a:r>
            <a:r>
              <a:rPr lang="en-ZA" sz="2400" b="0" i="1" dirty="0" smtClean="0"/>
              <a:t>”. </a:t>
            </a:r>
            <a:r>
              <a:rPr lang="en-ZA" sz="2400" b="0" dirty="0" smtClean="0"/>
              <a:t>The purpose behind every command, every </a:t>
            </a:r>
            <a:r>
              <a:rPr lang="en-ZA" sz="2400" b="0" i="1" dirty="0" smtClean="0"/>
              <a:t>“mitzvah” is “set-apartness”; </a:t>
            </a:r>
            <a:r>
              <a:rPr lang="en-ZA" sz="2400" b="0" dirty="0" smtClean="0"/>
              <a:t>to become </a:t>
            </a:r>
            <a:r>
              <a:rPr lang="en-ZA" sz="2400" b="0" i="1" dirty="0" smtClean="0"/>
              <a:t>“</a:t>
            </a:r>
            <a:r>
              <a:rPr lang="en-ZA" sz="2400" b="0" i="1" dirty="0" err="1" smtClean="0"/>
              <a:t>kadosh</a:t>
            </a:r>
            <a:r>
              <a:rPr lang="en-ZA" sz="2400" b="0" i="1" dirty="0" smtClean="0"/>
              <a:t>”, </a:t>
            </a:r>
            <a:r>
              <a:rPr lang="en-ZA" sz="2400" b="0" dirty="0" smtClean="0"/>
              <a:t>to be His </a:t>
            </a:r>
            <a:r>
              <a:rPr lang="en-ZA" sz="2400" b="0" i="1" dirty="0" smtClean="0"/>
              <a:t>“set-apart ones”. </a:t>
            </a:r>
            <a:r>
              <a:rPr lang="he-IL" b="0" dirty="0" smtClean="0"/>
              <a:t>יהוה</a:t>
            </a:r>
            <a:r>
              <a:rPr lang="en-ZA" sz="2400" b="0" dirty="0" smtClean="0"/>
              <a:t> promised us something, through the prophet, in </a:t>
            </a:r>
            <a:r>
              <a:rPr lang="en-ZA" b="1" i="1" dirty="0" smtClean="0">
                <a:solidFill>
                  <a:srgbClr val="004821"/>
                </a:solidFill>
              </a:rPr>
              <a:t>Jeremiah 31:31-33 </a:t>
            </a:r>
            <a:r>
              <a:rPr lang="en-ZA" b="0" i="1" dirty="0" smtClean="0">
                <a:solidFill>
                  <a:srgbClr val="004821"/>
                </a:solidFill>
              </a:rPr>
              <a:t>“See, the days are coming,” declares </a:t>
            </a:r>
            <a:r>
              <a:rPr lang="he-IL" b="0" i="1" dirty="0" smtClean="0">
                <a:solidFill>
                  <a:srgbClr val="004821"/>
                </a:solidFill>
              </a:rPr>
              <a:t>יהוה</a:t>
            </a:r>
            <a:r>
              <a:rPr lang="en-ZA" b="0" i="1" dirty="0" smtClean="0">
                <a:solidFill>
                  <a:srgbClr val="004821"/>
                </a:solidFill>
              </a:rPr>
              <a:t>, “when I shall make a new covenant with the house of </a:t>
            </a:r>
            <a:r>
              <a:rPr lang="en-ZA" b="0" i="1" dirty="0" err="1" smtClean="0">
                <a:solidFill>
                  <a:srgbClr val="004821"/>
                </a:solidFill>
              </a:rPr>
              <a:t>Yisra’ĕl</a:t>
            </a:r>
            <a:r>
              <a:rPr lang="en-ZA" b="0" i="1" dirty="0" smtClean="0">
                <a:solidFill>
                  <a:srgbClr val="004821"/>
                </a:solidFill>
              </a:rPr>
              <a:t> and with the house of </a:t>
            </a:r>
            <a:r>
              <a:rPr lang="en-ZA" b="0" i="1" dirty="0" err="1" smtClean="0">
                <a:solidFill>
                  <a:srgbClr val="004821"/>
                </a:solidFill>
              </a:rPr>
              <a:t>Yehuḏah</a:t>
            </a:r>
            <a:r>
              <a:rPr lang="en-ZA" b="0" i="1" dirty="0" smtClean="0">
                <a:solidFill>
                  <a:srgbClr val="004821"/>
                </a:solidFill>
              </a:rPr>
              <a:t>, not like the covenant I made with their fathers in the day when I took them by the hand to bring them out of the land of </a:t>
            </a:r>
            <a:r>
              <a:rPr lang="en-ZA" b="0" i="1" dirty="0" err="1" smtClean="0">
                <a:solidFill>
                  <a:srgbClr val="004821"/>
                </a:solidFill>
              </a:rPr>
              <a:t>Mitsrayim</a:t>
            </a:r>
            <a:r>
              <a:rPr lang="en-ZA" b="0" i="1" dirty="0" smtClean="0">
                <a:solidFill>
                  <a:srgbClr val="004821"/>
                </a:solidFill>
              </a:rPr>
              <a:t>, My covenant which they broke, though I was a husband to them,” declares </a:t>
            </a:r>
            <a:r>
              <a:rPr lang="he-IL" b="0" i="1" dirty="0" smtClean="0">
                <a:solidFill>
                  <a:srgbClr val="004821"/>
                </a:solidFill>
              </a:rPr>
              <a:t>יהוה</a:t>
            </a:r>
            <a:r>
              <a:rPr lang="en-ZA" b="0" i="1" dirty="0" smtClean="0">
                <a:solidFill>
                  <a:srgbClr val="004821"/>
                </a:solidFill>
              </a:rPr>
              <a:t>. “For this is the covenant I shall make with the house of </a:t>
            </a:r>
            <a:r>
              <a:rPr lang="en-ZA" b="0" i="1" dirty="0" err="1" smtClean="0">
                <a:solidFill>
                  <a:srgbClr val="004821"/>
                </a:solidFill>
              </a:rPr>
              <a:t>Yisra’ĕl</a:t>
            </a:r>
            <a:r>
              <a:rPr lang="en-ZA" b="0" i="1" dirty="0" smtClean="0">
                <a:solidFill>
                  <a:srgbClr val="004821"/>
                </a:solidFill>
              </a:rPr>
              <a:t> after those days, declares </a:t>
            </a:r>
            <a:r>
              <a:rPr lang="he-IL" b="0" i="1" dirty="0" smtClean="0">
                <a:solidFill>
                  <a:srgbClr val="004821"/>
                </a:solidFill>
              </a:rPr>
              <a:t>יהוה</a:t>
            </a:r>
            <a:r>
              <a:rPr lang="en-ZA" b="0" i="1" dirty="0" smtClean="0">
                <a:solidFill>
                  <a:srgbClr val="004821"/>
                </a:solidFill>
              </a:rPr>
              <a:t>: I shall put My Torah in their inward parts, and write it on their hearts. And I shall be their Elohim, and they shall be My people. </a:t>
            </a:r>
          </a:p>
          <a:p>
            <a:endParaRPr lang="en-US" dirty="0" smtClean="0"/>
          </a:p>
          <a:p>
            <a:pPr>
              <a:lnSpc>
                <a:spcPts val="2400"/>
              </a:lnSpc>
            </a:pPr>
            <a:endParaRPr lang="en-ZA" sz="2400" b="0" i="1" dirty="0" smtClean="0">
              <a:solidFill>
                <a:srgbClr val="004821"/>
              </a:solidFill>
            </a:endParaRP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ZA" dirty="0" smtClean="0"/>
              <a:t>HOLY CONDUCT</a:t>
            </a:r>
            <a:endParaRPr lang="en-ZA" dirty="0"/>
          </a:p>
        </p:txBody>
      </p:sp>
      <p:sp>
        <p:nvSpPr>
          <p:cNvPr id="3" name="Content Placeholder 2"/>
          <p:cNvSpPr>
            <a:spLocks noGrp="1"/>
          </p:cNvSpPr>
          <p:nvPr>
            <p:ph idx="1"/>
          </p:nvPr>
        </p:nvSpPr>
        <p:spPr/>
        <p:txBody>
          <a:bodyPr>
            <a:normAutofit fontScale="85000" lnSpcReduction="20000"/>
          </a:bodyPr>
          <a:lstStyle/>
          <a:p>
            <a:pPr algn="ctr"/>
            <a:r>
              <a:rPr lang="en-ZA" sz="2800" b="0" i="1" dirty="0" smtClean="0">
                <a:solidFill>
                  <a:srgbClr val="004821"/>
                </a:solidFill>
              </a:rPr>
              <a:t>‘And you shall be set-apart to Me, for I </a:t>
            </a:r>
            <a:r>
              <a:rPr lang="he-IL" sz="2800" b="0" i="1" dirty="0" smtClean="0">
                <a:solidFill>
                  <a:srgbClr val="004821"/>
                </a:solidFill>
              </a:rPr>
              <a:t>יהוה</a:t>
            </a:r>
            <a:r>
              <a:rPr lang="en-ZA" sz="2800" b="0" i="1" dirty="0" smtClean="0">
                <a:solidFill>
                  <a:srgbClr val="004821"/>
                </a:solidFill>
              </a:rPr>
              <a:t> am set-apart, and have separated you from the peoples to be Mine. </a:t>
            </a:r>
            <a:r>
              <a:rPr lang="en-ZA" sz="2800" b="1" i="1" dirty="0" smtClean="0">
                <a:solidFill>
                  <a:srgbClr val="004821"/>
                </a:solidFill>
              </a:rPr>
              <a:t>(Leviticus 20:26)</a:t>
            </a:r>
          </a:p>
          <a:p>
            <a:r>
              <a:rPr lang="en-ZA" sz="2800" b="0" dirty="0" smtClean="0"/>
              <a:t>During the Temple times, the Cohen </a:t>
            </a:r>
            <a:r>
              <a:rPr lang="en-ZA" sz="2800" b="0" dirty="0" err="1" smtClean="0"/>
              <a:t>Gadol</a:t>
            </a:r>
            <a:r>
              <a:rPr lang="en-ZA" sz="2800" b="0" dirty="0" smtClean="0"/>
              <a:t> (high priest) was instructed to wear a plate upon his forehead that bore the words “</a:t>
            </a:r>
            <a:r>
              <a:rPr lang="en-ZA" sz="2800" b="0" i="1" dirty="0" smtClean="0"/>
              <a:t>Holy unto the Lord.” </a:t>
            </a:r>
            <a:r>
              <a:rPr lang="en-ZA" sz="2800" b="0" dirty="0" smtClean="0"/>
              <a:t> With his every movement, this plate reminded him that He was to be holy.</a:t>
            </a:r>
          </a:p>
          <a:p>
            <a:r>
              <a:rPr lang="en-ZA" sz="2800" b="0" dirty="0" smtClean="0"/>
              <a:t>We also are to remember—when conducting business dealings, meeting strangers, interacting with family and friends, and sitting by ourselves in front of the television or Internet—that we are to be holy in all our conduct.</a:t>
            </a:r>
          </a:p>
          <a:p>
            <a:pPr algn="ctr"/>
            <a:r>
              <a:rPr lang="en-ZA" sz="2800" b="0" i="1" dirty="0" smtClean="0">
                <a:solidFill>
                  <a:srgbClr val="004821"/>
                </a:solidFill>
              </a:rPr>
              <a:t>instead, as the One who called you is set-apart, so you also should become set-apart in all behaviour, because it has been written, “Be set-apart, for I am set-apart.” </a:t>
            </a:r>
            <a:r>
              <a:rPr lang="en-ZA" sz="2800" b="1" i="1" dirty="0" smtClean="0">
                <a:solidFill>
                  <a:srgbClr val="004821"/>
                </a:solidFill>
              </a:rPr>
              <a:t>(1 Peter 1:15-16)</a:t>
            </a:r>
          </a:p>
          <a:p>
            <a:r>
              <a:rPr lang="en-ZA" sz="2800" dirty="0" smtClean="0"/>
              <a:t> May we all lead Holy lives that give glory to the Lord.</a:t>
            </a:r>
          </a:p>
          <a:p>
            <a:r>
              <a:rPr lang="en-ZA" dirty="0" smtClean="0"/>
              <a:t> </a:t>
            </a:r>
            <a:endParaRPr lang="en-ZA" dirty="0"/>
          </a:p>
        </p:txBody>
      </p:sp>
      <p:sp>
        <p:nvSpPr>
          <p:cNvPr id="4" name="Slide Number Placeholder 3"/>
          <p:cNvSpPr>
            <a:spLocks noGrp="1"/>
          </p:cNvSpPr>
          <p:nvPr>
            <p:ph type="sldNum" sz="quarter" idx="12"/>
          </p:nvPr>
        </p:nvSpPr>
        <p:spPr/>
        <p:txBody>
          <a:bodyPr/>
          <a:lstStyle/>
          <a:p>
            <a:pPr>
              <a:defRPr/>
            </a:pPr>
            <a:fld id="{715B7D16-8FAD-4D2D-B977-107333E7495D}" type="slidenum">
              <a:rPr lang="en-ZA" smtClean="0"/>
              <a:pPr>
                <a:defRPr/>
              </a:pPr>
              <a:t>35</a:t>
            </a:fld>
            <a:endParaRPr lang="en-ZA" dirty="0"/>
          </a:p>
        </p:txBody>
      </p:sp>
    </p:spTree>
  </p:cSld>
  <p:clrMapOvr>
    <a:masterClrMapping/>
  </p:clrMapOvr>
</p:sld>
</file>

<file path=ppt/theme/theme1.xml><?xml version="1.0" encoding="utf-8"?>
<a:theme xmlns:a="http://schemas.openxmlformats.org/drawingml/2006/main" name="Office Theme">
  <a:themeElements>
    <a:clrScheme name="Verve">
      <a:dk1>
        <a:sysClr val="windowText" lastClr="000000"/>
      </a:dk1>
      <a:lt1>
        <a:sysClr val="window" lastClr="FFFFFF"/>
      </a:lt1>
      <a:dk2>
        <a:srgbClr val="666666"/>
      </a:dk2>
      <a:lt2>
        <a:srgbClr val="D2D2D2"/>
      </a:lt2>
      <a:accent1>
        <a:srgbClr val="FF388C"/>
      </a:accent1>
      <a:accent2>
        <a:srgbClr val="E40059"/>
      </a:accent2>
      <a:accent3>
        <a:srgbClr val="9C007F"/>
      </a:accent3>
      <a:accent4>
        <a:srgbClr val="68007F"/>
      </a:accent4>
      <a:accent5>
        <a:srgbClr val="005BD3"/>
      </a:accent5>
      <a:accent6>
        <a:srgbClr val="00349E"/>
      </a:accent6>
      <a:hlink>
        <a:srgbClr val="17BBFD"/>
      </a:hlink>
      <a:folHlink>
        <a:srgbClr val="FF79C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Apex">
      <a:fillStyleLst>
        <a:solidFill>
          <a:schemeClr val="phClr"/>
        </a:solidFill>
        <a:gradFill rotWithShape="1">
          <a:gsLst>
            <a:gs pos="20000">
              <a:schemeClr val="phClr">
                <a:tint val="9000"/>
              </a:schemeClr>
            </a:gs>
            <a:gs pos="100000">
              <a:schemeClr val="phClr">
                <a:tint val="70000"/>
                <a:satMod val="100000"/>
              </a:schemeClr>
            </a:gs>
          </a:gsLst>
          <a:path path="circle">
            <a:fillToRect l="-15000" t="-15000" r="115000" b="115000"/>
          </a:path>
        </a:gradFill>
        <a:gradFill rotWithShape="1">
          <a:gsLst>
            <a:gs pos="0">
              <a:schemeClr val="phClr">
                <a:shade val="60000"/>
              </a:schemeClr>
            </a:gs>
            <a:gs pos="33000">
              <a:schemeClr val="phClr">
                <a:tint val="86500"/>
              </a:schemeClr>
            </a:gs>
            <a:gs pos="46750">
              <a:schemeClr val="phClr">
                <a:tint val="71000"/>
                <a:satMod val="112000"/>
              </a:schemeClr>
            </a:gs>
            <a:gs pos="53000">
              <a:schemeClr val="phClr">
                <a:tint val="71000"/>
                <a:satMod val="112000"/>
              </a:schemeClr>
            </a:gs>
            <a:gs pos="68000">
              <a:schemeClr val="phClr">
                <a:tint val="86000"/>
              </a:schemeClr>
            </a:gs>
            <a:gs pos="100000">
              <a:schemeClr val="phClr">
                <a:shade val="60000"/>
              </a:schemeClr>
            </a:gs>
          </a:gsLst>
          <a:lin ang="8350000" scaled="1"/>
        </a:gradFill>
      </a:fillStyleLst>
      <a:lnStyleLst>
        <a:ln w="9525" cap="flat" cmpd="sng" algn="ctr">
          <a:solidFill>
            <a:schemeClr val="phClr">
              <a:shade val="48000"/>
              <a:satMod val="110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130000" dist="101600" dir="2700000" algn="tl" rotWithShape="0">
              <a:srgbClr val="000000">
                <a:alpha val="35000"/>
              </a:srgbClr>
            </a:outerShdw>
          </a:effectLst>
        </a:effectStyle>
        <a:effectStyle>
          <a:effectLst>
            <a:outerShdw blurRad="190500" dist="228600" dir="2700000" sy="90000" rotWithShape="0">
              <a:srgbClr val="000000">
                <a:alpha val="25500"/>
              </a:srgbClr>
            </a:outerShdw>
          </a:effectLst>
        </a:effectStyle>
        <a:effectStyle>
          <a:effectLst>
            <a:outerShdw blurRad="190500" dist="228600" dir="2700000" sy="90000" rotWithShape="0">
              <a:srgbClr val="000000">
                <a:alpha val="25500"/>
              </a:srgbClr>
            </a:outerShdw>
          </a:effectLst>
          <a:scene3d>
            <a:camera prst="orthographicFront" fov="0">
              <a:rot lat="0" lon="0" rev="0"/>
            </a:camera>
            <a:lightRig rig="soft" dir="tl">
              <a:rot lat="0" lon="0" rev="20100000"/>
            </a:lightRig>
          </a:scene3d>
          <a:sp3d>
            <a:bevelT w="50800" h="508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36011</TotalTime>
  <Words>5965</Words>
  <Application>Microsoft Office PowerPoint</Application>
  <PresentationFormat>On-screen Show (4:3)</PresentationFormat>
  <Paragraphs>227</Paragraphs>
  <Slides>35</Slides>
  <Notes>2</Notes>
  <HiddenSlides>0</HiddenSlides>
  <MMClips>0</MMClips>
  <ScaleCrop>false</ScaleCrop>
  <HeadingPairs>
    <vt:vector size="4" baseType="variant">
      <vt:variant>
        <vt:lpstr>Theme</vt:lpstr>
      </vt:variant>
      <vt:variant>
        <vt:i4>1</vt:i4>
      </vt:variant>
      <vt:variant>
        <vt:lpstr>Slide Titles</vt:lpstr>
      </vt:variant>
      <vt:variant>
        <vt:i4>35</vt:i4>
      </vt:variant>
    </vt:vector>
  </HeadingPairs>
  <TitlesOfParts>
    <vt:vector size="36" baseType="lpstr">
      <vt:lpstr>Office Theme</vt:lpstr>
      <vt:lpstr>Slide 1</vt:lpstr>
      <vt:lpstr>RECOGNITION</vt:lpstr>
      <vt:lpstr>KEDOSHIM (Set-apart Ones) </vt:lpstr>
      <vt:lpstr>KEDOSHIM</vt:lpstr>
      <vt:lpstr>HOLYNESS</vt:lpstr>
      <vt:lpstr>IT IS WRITTEN</vt:lpstr>
      <vt:lpstr>ACTION SPEAKS LOUDER</vt:lpstr>
      <vt:lpstr>PERFECTING IN LOVE</vt:lpstr>
      <vt:lpstr>MIXTURES DESTROY HOLINESS</vt:lpstr>
      <vt:lpstr>TREE OF GOOD AND EVIL </vt:lpstr>
      <vt:lpstr>GRIEVING THE SPIRIT</vt:lpstr>
      <vt:lpstr>SET APART ONES</vt:lpstr>
      <vt:lpstr>51 COMMANDMENTS</vt:lpstr>
      <vt:lpstr>51 COMMANDMENTS</vt:lpstr>
      <vt:lpstr>51 COMMANDMENTS</vt:lpstr>
      <vt:lpstr>51 COMMANDMENTS</vt:lpstr>
      <vt:lpstr>51 COMMANDMENTS</vt:lpstr>
      <vt:lpstr>51 COMMANDMENTS</vt:lpstr>
      <vt:lpstr>51 COMMANDMENTS</vt:lpstr>
      <vt:lpstr>51 COMMANDMENTS</vt:lpstr>
      <vt:lpstr>51 COMMANDMENTS</vt:lpstr>
      <vt:lpstr>TZIT -TZIT</vt:lpstr>
      <vt:lpstr>51 COMMANDMENTS</vt:lpstr>
      <vt:lpstr>51 COMMANDMENTS</vt:lpstr>
      <vt:lpstr>51 COMMANDMENTS</vt:lpstr>
      <vt:lpstr>51 COMMANDMENTS</vt:lpstr>
      <vt:lpstr>IMMORALITY </vt:lpstr>
      <vt:lpstr>51 COMMANDMENTS</vt:lpstr>
      <vt:lpstr>51 COMMANDMENTS</vt:lpstr>
      <vt:lpstr>I AM יהוה </vt:lpstr>
      <vt:lpstr>EPHRAIM</vt:lpstr>
      <vt:lpstr>SONS OF TZADOK</vt:lpstr>
      <vt:lpstr>Slide 33</vt:lpstr>
      <vt:lpstr>THE WORD WILL BECOME PERMANENT</vt:lpstr>
      <vt:lpstr>HOLY CONDUCT</vt:lpstr>
    </vt:vector>
  </TitlesOfParts>
  <Company>Microsoft</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Dennis Casper Kotze</dc:creator>
  <cp:lastModifiedBy>Dennis Casper Kotze</cp:lastModifiedBy>
  <cp:revision>935</cp:revision>
  <dcterms:created xsi:type="dcterms:W3CDTF">2010-10-31T07:41:47Z</dcterms:created>
  <dcterms:modified xsi:type="dcterms:W3CDTF">2014-03-01T13:41:27Z</dcterms:modified>
</cp:coreProperties>
</file>